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17"/>
  </p:notesMasterIdLst>
  <p:sldIdLst>
    <p:sldId id="256" r:id="rId2"/>
    <p:sldId id="308" r:id="rId3"/>
    <p:sldId id="315" r:id="rId4"/>
    <p:sldId id="316" r:id="rId5"/>
    <p:sldId id="309" r:id="rId6"/>
    <p:sldId id="317" r:id="rId7"/>
    <p:sldId id="310" r:id="rId8"/>
    <p:sldId id="311" r:id="rId9"/>
    <p:sldId id="318" r:id="rId10"/>
    <p:sldId id="312" r:id="rId11"/>
    <p:sldId id="319" r:id="rId12"/>
    <p:sldId id="313" r:id="rId13"/>
    <p:sldId id="320" r:id="rId14"/>
    <p:sldId id="314" r:id="rId15"/>
    <p:sldId id="32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8C8E"/>
    <a:srgbClr val="CC6600"/>
    <a:srgbClr val="CC0000"/>
    <a:srgbClr val="BFE7F0"/>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96449" autoAdjust="0"/>
  </p:normalViewPr>
  <p:slideViewPr>
    <p:cSldViewPr snapToGrid="0">
      <p:cViewPr varScale="1">
        <p:scale>
          <a:sx n="61" d="100"/>
          <a:sy n="61" d="100"/>
        </p:scale>
        <p:origin x="1074" y="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C4289-433F-43BF-B0B9-6DE7BFF5FF57}"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A29DF-3107-406D-8147-1891E21E0803}" type="slidenum">
              <a:rPr lang="en-US" smtClean="0"/>
              <a:t>‹#›</a:t>
            </a:fld>
            <a:endParaRPr lang="en-US"/>
          </a:p>
        </p:txBody>
      </p:sp>
    </p:spTree>
    <p:extLst>
      <p:ext uri="{BB962C8B-B14F-4D97-AF65-F5344CB8AC3E}">
        <p14:creationId xmlns:p14="http://schemas.microsoft.com/office/powerpoint/2010/main" val="122448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88CE-90FD-561F-AA6B-4867EA3D4B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C2D962-6FC7-53A8-4B5E-E382FE9663A2}"/>
              </a:ext>
            </a:extLst>
          </p:cNvPr>
          <p:cNvSpPr>
            <a:spLocks noGrp="1"/>
          </p:cNvSpPr>
          <p:nvPr>
            <p:ph type="dt" sz="half" idx="10"/>
          </p:nvPr>
        </p:nvSpPr>
        <p:spPr/>
        <p:txBody>
          <a:bodyPr/>
          <a:lstStyle/>
          <a:p>
            <a:fld id="{FA39CA44-ABCA-4984-9A85-0AA9C1DEB742}" type="datetimeFigureOut">
              <a:rPr lang="en-US" smtClean="0"/>
              <a:t>4/3/2024</a:t>
            </a:fld>
            <a:endParaRPr lang="en-US"/>
          </a:p>
        </p:txBody>
      </p:sp>
      <p:sp>
        <p:nvSpPr>
          <p:cNvPr id="4" name="Footer Placeholder 3">
            <a:extLst>
              <a:ext uri="{FF2B5EF4-FFF2-40B4-BE49-F238E27FC236}">
                <a16:creationId xmlns:a16="http://schemas.microsoft.com/office/drawing/2014/main" id="{CAAB5688-87CB-DC95-A265-DF0B2D375C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14D133-726A-7AB7-2FC5-EEDBA2BC29BF}"/>
              </a:ext>
            </a:extLst>
          </p:cNvPr>
          <p:cNvSpPr>
            <a:spLocks noGrp="1"/>
          </p:cNvSpPr>
          <p:nvPr>
            <p:ph type="sldNum" sz="quarter" idx="12"/>
          </p:nvPr>
        </p:nvSpPr>
        <p:spPr/>
        <p:txBody>
          <a:bodyPr/>
          <a:lstStyle/>
          <a:p>
            <a:fld id="{D3146B2C-BB82-4820-8825-86C6D7641D38}" type="slidenum">
              <a:rPr lang="en-US" smtClean="0"/>
              <a:t>‹#›</a:t>
            </a:fld>
            <a:endParaRPr lang="en-US"/>
          </a:p>
        </p:txBody>
      </p:sp>
    </p:spTree>
    <p:extLst>
      <p:ext uri="{BB962C8B-B14F-4D97-AF65-F5344CB8AC3E}">
        <p14:creationId xmlns:p14="http://schemas.microsoft.com/office/powerpoint/2010/main" val="44425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41BE7E9-2E41-B0B9-E848-9B4FCC718854}"/>
              </a:ext>
            </a:extLst>
          </p:cNvPr>
          <p:cNvSpPr>
            <a:spLocks noGrp="1"/>
          </p:cNvSpPr>
          <p:nvPr>
            <p:ph type="sldNum" sz="quarter" idx="12"/>
          </p:nvPr>
        </p:nvSpPr>
        <p:spPr>
          <a:xfrm>
            <a:off x="0" y="6347877"/>
            <a:ext cx="2030136" cy="365125"/>
          </a:xfrm>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0" y="6347877"/>
            <a:ext cx="2030136" cy="365125"/>
          </a:xfrm>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a:xfrm>
            <a:off x="368264" y="6513694"/>
            <a:ext cx="590911" cy="321062"/>
          </a:xfrm>
        </p:spPr>
        <p:txBody>
          <a:bodyPr/>
          <a:lstStyle>
            <a:lvl1pPr algn="l">
              <a:defRPr b="0">
                <a:latin typeface="Century Gothic" panose="020B0502020202020204" pitchFamily="34" charset="0"/>
              </a:defRPr>
            </a:lvl1pPr>
          </a:lstStyle>
          <a:p>
            <a:fld id="{4FAB73BC-B049-4115-A692-8D63A059BFB8}" type="slidenum">
              <a:rPr lang="en-US" smtClean="0"/>
              <a:pPr/>
              <a:t>‹#›</a:t>
            </a:fld>
            <a:endParaRPr lang="en-US" dirty="0"/>
          </a:p>
        </p:txBody>
      </p:sp>
      <p:sp>
        <p:nvSpPr>
          <p:cNvPr id="4" name="TextBox 3">
            <a:extLst>
              <a:ext uri="{FF2B5EF4-FFF2-40B4-BE49-F238E27FC236}">
                <a16:creationId xmlns:a16="http://schemas.microsoft.com/office/drawing/2014/main" id="{6CFC3DC1-8846-C5AE-E71A-8955558EAC46}"/>
              </a:ext>
            </a:extLst>
          </p:cNvPr>
          <p:cNvSpPr txBox="1"/>
          <p:nvPr userDrawn="1"/>
        </p:nvSpPr>
        <p:spPr>
          <a:xfrm>
            <a:off x="7658911" y="6211669"/>
            <a:ext cx="4533089" cy="646331"/>
          </a:xfrm>
          <a:prstGeom prst="rect">
            <a:avLst/>
          </a:prstGeom>
          <a:noFill/>
        </p:spPr>
        <p:txBody>
          <a:bodyPr wrap="square" rtlCol="0">
            <a:spAutoFit/>
          </a:bodyPr>
          <a:lstStyle/>
          <a:p>
            <a:pPr algn="r"/>
            <a:r>
              <a:rPr lang="en-US" sz="3600" dirty="0">
                <a:solidFill>
                  <a:schemeClr val="bg2">
                    <a:lumMod val="50000"/>
                  </a:schemeClr>
                </a:solidFill>
                <a:latin typeface="+mj-lt"/>
              </a:rPr>
              <a:t>The Deacon</a:t>
            </a:r>
          </a:p>
        </p:txBody>
      </p:sp>
      <p:sp>
        <p:nvSpPr>
          <p:cNvPr id="3" name="TextBox 2">
            <a:extLst>
              <a:ext uri="{FF2B5EF4-FFF2-40B4-BE49-F238E27FC236}">
                <a16:creationId xmlns:a16="http://schemas.microsoft.com/office/drawing/2014/main" id="{67087B99-2868-047F-D6EC-8C3E6406A85F}"/>
              </a:ext>
            </a:extLst>
          </p:cNvPr>
          <p:cNvSpPr txBox="1"/>
          <p:nvPr userDrawn="1"/>
        </p:nvSpPr>
        <p:spPr>
          <a:xfrm>
            <a:off x="-59239" y="6538861"/>
            <a:ext cx="585417" cy="276999"/>
          </a:xfrm>
          <a:prstGeom prst="rect">
            <a:avLst/>
          </a:prstGeom>
          <a:noFill/>
        </p:spPr>
        <p:txBody>
          <a:bodyPr wrap="none" rtlCol="0">
            <a:spAutoFit/>
          </a:bodyPr>
          <a:lstStyle/>
          <a:p>
            <a:r>
              <a:rPr lang="en-US" sz="1200" dirty="0">
                <a:solidFill>
                  <a:schemeClr val="bg2">
                    <a:lumMod val="50000"/>
                  </a:schemeClr>
                </a:solidFill>
                <a:latin typeface="Century Gothic" panose="020B0502020202020204" pitchFamily="34" charset="0"/>
              </a:rPr>
              <a:t>Page</a:t>
            </a:r>
          </a:p>
        </p:txBody>
      </p:sp>
      <p:sp>
        <p:nvSpPr>
          <p:cNvPr id="2" name="Slide Number Placeholder 2">
            <a:extLst>
              <a:ext uri="{FF2B5EF4-FFF2-40B4-BE49-F238E27FC236}">
                <a16:creationId xmlns:a16="http://schemas.microsoft.com/office/drawing/2014/main" id="{0D3E68FF-6CBD-9EC8-D601-A69B2650A578}"/>
              </a:ext>
            </a:extLst>
          </p:cNvPr>
          <p:cNvSpPr txBox="1">
            <a:spLocks/>
          </p:cNvSpPr>
          <p:nvPr userDrawn="1"/>
        </p:nvSpPr>
        <p:spPr>
          <a:xfrm>
            <a:off x="368264" y="6513694"/>
            <a:ext cx="590911" cy="321062"/>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solidFill>
                  <a:schemeClr val="bg2">
                    <a:lumMod val="50000"/>
                  </a:schemeClr>
                </a:solidFill>
              </a:rPr>
              <a:pPr/>
              <a:t>‹#›</a:t>
            </a:fld>
            <a:endParaRPr lang="en-US" dirty="0">
              <a:solidFill>
                <a:schemeClr val="bg2">
                  <a:lumMod val="50000"/>
                </a:schemeClr>
              </a:solidFill>
            </a:endParaRPr>
          </a:p>
        </p:txBody>
      </p:sp>
      <p:sp>
        <p:nvSpPr>
          <p:cNvPr id="5" name="Arrow: Pentagon 4">
            <a:hlinkClick r:id="" action="ppaction://hlinkshowjump?jump=nextslide"/>
            <a:extLst>
              <a:ext uri="{FF2B5EF4-FFF2-40B4-BE49-F238E27FC236}">
                <a16:creationId xmlns:a16="http://schemas.microsoft.com/office/drawing/2014/main" id="{9EC44A42-E844-46EF-0AAA-8975A6B8708E}"/>
              </a:ext>
            </a:extLst>
          </p:cNvPr>
          <p:cNvSpPr/>
          <p:nvPr userDrawn="1"/>
        </p:nvSpPr>
        <p:spPr>
          <a:xfrm>
            <a:off x="672109" y="6571882"/>
            <a:ext cx="590910" cy="210956"/>
          </a:xfrm>
          <a:prstGeom prst="homePlate">
            <a:avLst/>
          </a:prstGeom>
          <a:solidFill>
            <a:srgbClr val="7A8C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Next</a:t>
            </a:r>
          </a:p>
        </p:txBody>
      </p:sp>
      <p:sp>
        <p:nvSpPr>
          <p:cNvPr id="14" name="Content Placeholder 13">
            <a:extLst>
              <a:ext uri="{FF2B5EF4-FFF2-40B4-BE49-F238E27FC236}">
                <a16:creationId xmlns:a16="http://schemas.microsoft.com/office/drawing/2014/main" id="{FA32B8A3-FC84-02D5-35A9-5C40C77FA594}"/>
              </a:ext>
            </a:extLst>
          </p:cNvPr>
          <p:cNvSpPr>
            <a:spLocks noGrp="1"/>
          </p:cNvSpPr>
          <p:nvPr>
            <p:ph sz="quarter" idx="13"/>
          </p:nvPr>
        </p:nvSpPr>
        <p:spPr>
          <a:xfrm>
            <a:off x="3812398" y="2484714"/>
            <a:ext cx="7693025" cy="1106488"/>
          </a:xfrm>
        </p:spPr>
        <p:txBody>
          <a:bodyPr>
            <a:noAutofit/>
          </a:bodyPr>
          <a:lstStyle>
            <a:lvl1pPr marL="0" indent="0">
              <a:lnSpc>
                <a:spcPct val="100000"/>
              </a:lnSpc>
              <a:spcAft>
                <a:spcPts val="1800"/>
              </a:spcAft>
              <a:buFontTx/>
              <a:buNone/>
              <a:defRPr sz="2400">
                <a:latin typeface="Calibri Light" panose="020F0302020204030204" pitchFamily="34" charset="0"/>
                <a:ea typeface="Calibri Light" panose="020F0302020204030204" pitchFamily="34" charset="0"/>
                <a:cs typeface="Calibri Light" panose="020F0302020204030204" pitchFamily="34" charset="0"/>
              </a:defRPr>
            </a:lvl1pPr>
            <a:lvl2pPr marL="502920" indent="0">
              <a:lnSpc>
                <a:spcPct val="100000"/>
              </a:lnSpc>
              <a:spcAft>
                <a:spcPts val="1800"/>
              </a:spcAft>
              <a:buFontTx/>
              <a:buNone/>
              <a:defRPr sz="2400">
                <a:latin typeface="Calibri Light" panose="020F0302020204030204" pitchFamily="34" charset="0"/>
                <a:ea typeface="Calibri Light" panose="020F0302020204030204" pitchFamily="34" charset="0"/>
                <a:cs typeface="Calibri Light" panose="020F0302020204030204" pitchFamily="34" charset="0"/>
              </a:defRPr>
            </a:lvl2pPr>
            <a:lvl3pPr marL="960120" indent="0">
              <a:lnSpc>
                <a:spcPct val="100000"/>
              </a:lnSpc>
              <a:spcAft>
                <a:spcPts val="1800"/>
              </a:spcAft>
              <a:buFontTx/>
              <a:buNone/>
              <a:defRPr sz="2400">
                <a:latin typeface="Calibri Light" panose="020F0302020204030204" pitchFamily="34" charset="0"/>
                <a:ea typeface="Calibri Light" panose="020F0302020204030204" pitchFamily="34" charset="0"/>
                <a:cs typeface="Calibri Light" panose="020F0302020204030204" pitchFamily="34" charset="0"/>
              </a:defRPr>
            </a:lvl3pPr>
            <a:lvl4pPr marL="1417320" indent="0">
              <a:lnSpc>
                <a:spcPct val="100000"/>
              </a:lnSpc>
              <a:spcAft>
                <a:spcPts val="1800"/>
              </a:spcAft>
              <a:buFontTx/>
              <a:buNone/>
              <a:defRPr sz="2400">
                <a:latin typeface="Calibri Light" panose="020F0302020204030204" pitchFamily="34" charset="0"/>
                <a:ea typeface="Calibri Light" panose="020F0302020204030204" pitchFamily="34" charset="0"/>
                <a:cs typeface="Calibri Light" panose="020F0302020204030204" pitchFamily="34" charset="0"/>
              </a:defRPr>
            </a:lvl4pPr>
            <a:lvl5pPr marL="1874520" indent="0">
              <a:lnSpc>
                <a:spcPct val="100000"/>
              </a:lnSpc>
              <a:spcAft>
                <a:spcPts val="1800"/>
              </a:spcAft>
              <a:buFontTx/>
              <a:buNone/>
              <a:defRPr sz="2400">
                <a:latin typeface="Calibri Light" panose="020F0302020204030204" pitchFamily="34" charset="0"/>
                <a:ea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0" y="6345456"/>
            <a:ext cx="1530927" cy="365125"/>
          </a:xfrm>
          <a:prstGeom prst="rect">
            <a:avLst/>
          </a:prstGeom>
        </p:spPr>
        <p:txBody>
          <a:bodyPr vert="horz" lIns="91440" tIns="45720" rIns="91440" bIns="45720" rtlCol="0" anchor="ctr"/>
          <a:lstStyle>
            <a:lvl1pPr algn="l">
              <a:defRPr sz="1200" b="1">
                <a:solidFill>
                  <a:schemeClr val="accent1"/>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media" Target="../media/media19.mp3"/><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4.png"/><Relationship Id="rId5" Type="http://schemas.openxmlformats.org/officeDocument/2006/relationships/slideLayout" Target="../slideLayouts/slideLayout6.xml"/><Relationship Id="rId4" Type="http://schemas.openxmlformats.org/officeDocument/2006/relationships/audio" Target="../media/media19.mp3"/></Relationships>
</file>

<file path=ppt/slides/_rels/slide11.xml.rels><?xml version="1.0" encoding="UTF-8" standalone="yes"?>
<Relationships xmlns="http://schemas.openxmlformats.org/package/2006/relationships"><Relationship Id="rId8" Type="http://schemas.openxmlformats.org/officeDocument/2006/relationships/audio" Target="../media/media23.mp3"/><Relationship Id="rId3" Type="http://schemas.microsoft.com/office/2007/relationships/media" Target="../media/media21.mp3"/><Relationship Id="rId7" Type="http://schemas.microsoft.com/office/2007/relationships/media" Target="../media/media23.mp3"/><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audio" Target="../media/media22.mp3"/><Relationship Id="rId5" Type="http://schemas.microsoft.com/office/2007/relationships/media" Target="../media/media22.mp3"/><Relationship Id="rId10" Type="http://schemas.openxmlformats.org/officeDocument/2006/relationships/image" Target="../media/image4.png"/><Relationship Id="rId4" Type="http://schemas.openxmlformats.org/officeDocument/2006/relationships/audio" Target="../media/media21.mp3"/><Relationship Id="rId9"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media" Target="../media/media25.mp3"/><Relationship Id="rId2" Type="http://schemas.openxmlformats.org/officeDocument/2006/relationships/audio" Target="../media/media24.mp3"/><Relationship Id="rId1" Type="http://schemas.microsoft.com/office/2007/relationships/media" Target="../media/media24.mp3"/><Relationship Id="rId6" Type="http://schemas.openxmlformats.org/officeDocument/2006/relationships/image" Target="../media/image4.png"/><Relationship Id="rId5" Type="http://schemas.openxmlformats.org/officeDocument/2006/relationships/slideLayout" Target="../slideLayouts/slideLayout6.xml"/><Relationship Id="rId4" Type="http://schemas.openxmlformats.org/officeDocument/2006/relationships/audio" Target="../media/media25.mp3"/></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7.mp3"/><Relationship Id="rId7" Type="http://schemas.openxmlformats.org/officeDocument/2006/relationships/slideLayout" Target="../slideLayouts/slideLayout6.xml"/><Relationship Id="rId2" Type="http://schemas.openxmlformats.org/officeDocument/2006/relationships/audio" Target="../media/media26.mp3"/><Relationship Id="rId1" Type="http://schemas.microsoft.com/office/2007/relationships/media" Target="../media/media26.mp3"/><Relationship Id="rId6" Type="http://schemas.openxmlformats.org/officeDocument/2006/relationships/audio" Target="../media/media28.mp3"/><Relationship Id="rId5" Type="http://schemas.microsoft.com/office/2007/relationships/media" Target="../media/media28.mp3"/><Relationship Id="rId4" Type="http://schemas.openxmlformats.org/officeDocument/2006/relationships/audio" Target="../media/media27.mp3"/></Relationships>
</file>

<file path=ppt/slides/_rels/slide14.xml.rels><?xml version="1.0" encoding="UTF-8" standalone="yes"?>
<Relationships xmlns="http://schemas.openxmlformats.org/package/2006/relationships"><Relationship Id="rId3" Type="http://schemas.microsoft.com/office/2007/relationships/media" Target="../media/media30.mp3"/><Relationship Id="rId2" Type="http://schemas.openxmlformats.org/officeDocument/2006/relationships/audio" Target="../media/media29.mp3"/><Relationship Id="rId1" Type="http://schemas.microsoft.com/office/2007/relationships/media" Target="../media/media29.mp3"/><Relationship Id="rId6" Type="http://schemas.openxmlformats.org/officeDocument/2006/relationships/image" Target="../media/image4.png"/><Relationship Id="rId5" Type="http://schemas.openxmlformats.org/officeDocument/2006/relationships/slideLayout" Target="../slideLayouts/slideLayout6.xml"/><Relationship Id="rId4" Type="http://schemas.openxmlformats.org/officeDocument/2006/relationships/audio" Target="../media/media30.mp3"/></Relationships>
</file>

<file path=ppt/slides/_rels/slide15.xml.rels><?xml version="1.0" encoding="UTF-8" standalone="yes"?>
<Relationships xmlns="http://schemas.openxmlformats.org/package/2006/relationships"><Relationship Id="rId3" Type="http://schemas.microsoft.com/office/2007/relationships/media" Target="../media/media32.mp3"/><Relationship Id="rId2" Type="http://schemas.openxmlformats.org/officeDocument/2006/relationships/audio" Target="../media/media31.mp3"/><Relationship Id="rId1" Type="http://schemas.microsoft.com/office/2007/relationships/media" Target="../media/media31.mp3"/><Relationship Id="rId6" Type="http://schemas.openxmlformats.org/officeDocument/2006/relationships/image" Target="../media/image4.png"/><Relationship Id="rId5" Type="http://schemas.openxmlformats.org/officeDocument/2006/relationships/slideLayout" Target="../slideLayouts/slideLayout6.xml"/><Relationship Id="rId4" Type="http://schemas.openxmlformats.org/officeDocument/2006/relationships/audio" Target="../media/media32.mp3"/></Relationships>
</file>

<file path=ppt/slides/_rels/slide2.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slideLayout" Target="../slideLayouts/slideLayout6.xml"/><Relationship Id="rId4" Type="http://schemas.openxmlformats.org/officeDocument/2006/relationships/audio" Target="../media/media2.mp3"/></Relationships>
</file>

<file path=ppt/slides/_rels/slide3.xml.rels><?xml version="1.0" encoding="UTF-8" standalone="yes"?>
<Relationships xmlns="http://schemas.openxmlformats.org/package/2006/relationships"><Relationship Id="rId3" Type="http://schemas.microsoft.com/office/2007/relationships/media" Target="../media/media4.mp3"/><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slideLayout" Target="../slideLayouts/slideLayout6.xml"/><Relationship Id="rId4" Type="http://schemas.openxmlformats.org/officeDocument/2006/relationships/audio" Target="../media/media4.mp3"/></Relationships>
</file>

<file path=ppt/slides/_rels/slide4.xml.rels><?xml version="1.0" encoding="UTF-8" standalone="yes"?>
<Relationships xmlns="http://schemas.openxmlformats.org/package/2006/relationships"><Relationship Id="rId3" Type="http://schemas.microsoft.com/office/2007/relationships/media" Target="../media/media6.mp3"/><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png"/><Relationship Id="rId5" Type="http://schemas.openxmlformats.org/officeDocument/2006/relationships/slideLayout" Target="../slideLayouts/slideLayout6.xml"/><Relationship Id="rId4" Type="http://schemas.openxmlformats.org/officeDocument/2006/relationships/audio" Target="../media/media6.mp3"/></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9.mp3"/><Relationship Id="rId7" Type="http://schemas.openxmlformats.org/officeDocument/2006/relationships/slideLayout" Target="../slideLayouts/slideLayout6.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audio" Target="../media/media10.mp3"/><Relationship Id="rId5" Type="http://schemas.microsoft.com/office/2007/relationships/media" Target="../media/media10.mp3"/><Relationship Id="rId4" Type="http://schemas.openxmlformats.org/officeDocument/2006/relationships/audio" Target="../media/media9.mp3"/></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2.mp3"/><Relationship Id="rId7" Type="http://schemas.openxmlformats.org/officeDocument/2006/relationships/slideLayout" Target="../slideLayouts/slideLayout6.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audio" Target="../media/media13.mp3"/><Relationship Id="rId5" Type="http://schemas.microsoft.com/office/2007/relationships/media" Target="../media/media13.mp3"/><Relationship Id="rId4" Type="http://schemas.openxmlformats.org/officeDocument/2006/relationships/audio" Target="../media/media12.mp3"/></Relationships>
</file>

<file path=ppt/slides/_rels/slide8.xml.rels><?xml version="1.0" encoding="UTF-8" standalone="yes"?>
<Relationships xmlns="http://schemas.openxmlformats.org/package/2006/relationships"><Relationship Id="rId3" Type="http://schemas.microsoft.com/office/2007/relationships/media" Target="../media/media15.mp3"/><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4.png"/><Relationship Id="rId5" Type="http://schemas.openxmlformats.org/officeDocument/2006/relationships/slideLayout" Target="../slideLayouts/slideLayout6.xml"/><Relationship Id="rId4" Type="http://schemas.openxmlformats.org/officeDocument/2006/relationships/audio" Target="../media/media15.mp3"/></Relationships>
</file>

<file path=ppt/slides/_rels/slide9.xml.rels><?xml version="1.0" encoding="UTF-8" standalone="yes"?>
<Relationships xmlns="http://schemas.openxmlformats.org/package/2006/relationships"><Relationship Id="rId3" Type="http://schemas.microsoft.com/office/2007/relationships/media" Target="../media/media17.mp3"/><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4.png"/><Relationship Id="rId5" Type="http://schemas.openxmlformats.org/officeDocument/2006/relationships/slideLayout" Target="../slideLayouts/slideLayout6.xml"/><Relationship Id="rId4" Type="http://schemas.openxmlformats.org/officeDocument/2006/relationships/audio" Target="../media/media17.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BAB5-8A6B-B677-E95B-F6E6F87A698D}"/>
              </a:ext>
            </a:extLst>
          </p:cNvPr>
          <p:cNvSpPr>
            <a:spLocks noGrp="1"/>
          </p:cNvSpPr>
          <p:nvPr>
            <p:ph type="ctrTitle"/>
          </p:nvPr>
        </p:nvSpPr>
        <p:spPr>
          <a:xfrm>
            <a:off x="1794607" y="779703"/>
            <a:ext cx="7315200" cy="3255264"/>
          </a:xfrm>
        </p:spPr>
        <p:txBody>
          <a:bodyPr/>
          <a:lstStyle/>
          <a:p>
            <a:pPr algn="r"/>
            <a:r>
              <a:rPr lang="en-US" dirty="0"/>
              <a:t>Unto What Were You Ordained</a:t>
            </a:r>
          </a:p>
        </p:txBody>
      </p:sp>
      <p:sp>
        <p:nvSpPr>
          <p:cNvPr id="3" name="Subtitle 2">
            <a:extLst>
              <a:ext uri="{FF2B5EF4-FFF2-40B4-BE49-F238E27FC236}">
                <a16:creationId xmlns:a16="http://schemas.microsoft.com/office/drawing/2014/main" id="{39D99729-756A-862D-27A3-060F561675F8}"/>
              </a:ext>
            </a:extLst>
          </p:cNvPr>
          <p:cNvSpPr>
            <a:spLocks noGrp="1"/>
          </p:cNvSpPr>
          <p:nvPr>
            <p:ph type="subTitle" idx="1"/>
          </p:nvPr>
        </p:nvSpPr>
        <p:spPr>
          <a:xfrm>
            <a:off x="1794607" y="4034967"/>
            <a:ext cx="7315200" cy="914400"/>
          </a:xfrm>
        </p:spPr>
        <p:txBody>
          <a:bodyPr>
            <a:normAutofit/>
          </a:bodyPr>
          <a:lstStyle/>
          <a:p>
            <a:pPr algn="r"/>
            <a:r>
              <a:rPr lang="en-US" sz="2400" dirty="0"/>
              <a:t>The Ministry of Deacon</a:t>
            </a:r>
          </a:p>
        </p:txBody>
      </p:sp>
      <p:sp>
        <p:nvSpPr>
          <p:cNvPr id="8" name="TextBox 7">
            <a:extLst>
              <a:ext uri="{FF2B5EF4-FFF2-40B4-BE49-F238E27FC236}">
                <a16:creationId xmlns:a16="http://schemas.microsoft.com/office/drawing/2014/main" id="{F9E3DA30-0CD4-105F-CE0C-A16CF7952E24}"/>
              </a:ext>
            </a:extLst>
          </p:cNvPr>
          <p:cNvSpPr txBox="1"/>
          <p:nvPr/>
        </p:nvSpPr>
        <p:spPr>
          <a:xfrm>
            <a:off x="-2666857" y="431592"/>
            <a:ext cx="1450269" cy="646331"/>
          </a:xfrm>
          <a:prstGeom prst="rect">
            <a:avLst/>
          </a:prstGeom>
          <a:noFill/>
        </p:spPr>
        <p:txBody>
          <a:bodyPr wrap="none" rtlCol="0">
            <a:spAutoFit/>
          </a:bodyPr>
          <a:lstStyle/>
          <a:p>
            <a:r>
              <a:rPr lang="en-US" dirty="0" err="1"/>
              <a:t>Revoicer</a:t>
            </a:r>
            <a:r>
              <a:rPr lang="en-US" dirty="0"/>
              <a:t> </a:t>
            </a:r>
          </a:p>
          <a:p>
            <a:r>
              <a:rPr lang="en-US" dirty="0"/>
              <a:t>Default Voice</a:t>
            </a:r>
          </a:p>
        </p:txBody>
      </p:sp>
      <p:sp>
        <p:nvSpPr>
          <p:cNvPr id="9" name="TextBox 8">
            <a:extLst>
              <a:ext uri="{FF2B5EF4-FFF2-40B4-BE49-F238E27FC236}">
                <a16:creationId xmlns:a16="http://schemas.microsoft.com/office/drawing/2014/main" id="{B16D5B62-B3E8-FC18-4BFC-80493863D82B}"/>
              </a:ext>
            </a:extLst>
          </p:cNvPr>
          <p:cNvSpPr txBox="1"/>
          <p:nvPr/>
        </p:nvSpPr>
        <p:spPr>
          <a:xfrm>
            <a:off x="-2671546" y="3023809"/>
            <a:ext cx="1610569" cy="369332"/>
          </a:xfrm>
          <a:prstGeom prst="rect">
            <a:avLst/>
          </a:prstGeom>
          <a:noFill/>
        </p:spPr>
        <p:txBody>
          <a:bodyPr wrap="none" rtlCol="0">
            <a:spAutoFit/>
          </a:bodyPr>
          <a:lstStyle/>
          <a:p>
            <a:r>
              <a:rPr lang="en-US" dirty="0"/>
              <a:t>Scripture Voice</a:t>
            </a:r>
          </a:p>
        </p:txBody>
      </p:sp>
      <p:pic>
        <p:nvPicPr>
          <p:cNvPr id="10" name="Picture 9">
            <a:extLst>
              <a:ext uri="{FF2B5EF4-FFF2-40B4-BE49-F238E27FC236}">
                <a16:creationId xmlns:a16="http://schemas.microsoft.com/office/drawing/2014/main" id="{403BDEDE-CDC8-AE62-5144-81A26FB3338F}"/>
              </a:ext>
            </a:extLst>
          </p:cNvPr>
          <p:cNvPicPr>
            <a:picLocks noChangeAspect="1"/>
          </p:cNvPicPr>
          <p:nvPr/>
        </p:nvPicPr>
        <p:blipFill>
          <a:blip r:embed="rId2"/>
          <a:stretch>
            <a:fillRect/>
          </a:stretch>
        </p:blipFill>
        <p:spPr>
          <a:xfrm>
            <a:off x="-2671546" y="3393141"/>
            <a:ext cx="1752845" cy="552527"/>
          </a:xfrm>
          <a:prstGeom prst="rect">
            <a:avLst/>
          </a:prstGeom>
        </p:spPr>
      </p:pic>
      <p:sp>
        <p:nvSpPr>
          <p:cNvPr id="11" name="TextBox 10">
            <a:extLst>
              <a:ext uri="{FF2B5EF4-FFF2-40B4-BE49-F238E27FC236}">
                <a16:creationId xmlns:a16="http://schemas.microsoft.com/office/drawing/2014/main" id="{1075DA17-05FF-94EA-F09E-720DB531B6C4}"/>
              </a:ext>
            </a:extLst>
          </p:cNvPr>
          <p:cNvSpPr txBox="1"/>
          <p:nvPr/>
        </p:nvSpPr>
        <p:spPr>
          <a:xfrm>
            <a:off x="-2764363" y="5020773"/>
            <a:ext cx="1446422" cy="461665"/>
          </a:xfrm>
          <a:prstGeom prst="rect">
            <a:avLst/>
          </a:prstGeom>
          <a:noFill/>
        </p:spPr>
        <p:txBody>
          <a:bodyPr wrap="none" rtlCol="0">
            <a:spAutoFit/>
          </a:bodyPr>
          <a:lstStyle/>
          <a:p>
            <a:r>
              <a:rPr lang="en-US" sz="1200" dirty="0"/>
              <a:t>Female Voice </a:t>
            </a:r>
          </a:p>
          <a:p>
            <a:r>
              <a:rPr lang="en-US" sz="1200" dirty="0"/>
              <a:t>(Use ‘Hopeful’ tone)</a:t>
            </a:r>
          </a:p>
        </p:txBody>
      </p:sp>
      <p:pic>
        <p:nvPicPr>
          <p:cNvPr id="12" name="Picture 11">
            <a:extLst>
              <a:ext uri="{FF2B5EF4-FFF2-40B4-BE49-F238E27FC236}">
                <a16:creationId xmlns:a16="http://schemas.microsoft.com/office/drawing/2014/main" id="{2B627520-0CAC-D236-2F88-55C628BE4B80}"/>
              </a:ext>
            </a:extLst>
          </p:cNvPr>
          <p:cNvPicPr>
            <a:picLocks noChangeAspect="1"/>
          </p:cNvPicPr>
          <p:nvPr/>
        </p:nvPicPr>
        <p:blipFill>
          <a:blip r:embed="rId3"/>
          <a:stretch>
            <a:fillRect/>
          </a:stretch>
        </p:blipFill>
        <p:spPr>
          <a:xfrm>
            <a:off x="-2764363" y="5484792"/>
            <a:ext cx="2629267" cy="790685"/>
          </a:xfrm>
          <a:prstGeom prst="rect">
            <a:avLst/>
          </a:prstGeom>
        </p:spPr>
      </p:pic>
      <p:pic>
        <p:nvPicPr>
          <p:cNvPr id="13" name="Picture 12">
            <a:extLst>
              <a:ext uri="{FF2B5EF4-FFF2-40B4-BE49-F238E27FC236}">
                <a16:creationId xmlns:a16="http://schemas.microsoft.com/office/drawing/2014/main" id="{58E837DC-0FAE-8DE2-0023-F8D268153D57}"/>
              </a:ext>
            </a:extLst>
          </p:cNvPr>
          <p:cNvPicPr>
            <a:picLocks noChangeAspect="1"/>
          </p:cNvPicPr>
          <p:nvPr/>
        </p:nvPicPr>
        <p:blipFill>
          <a:blip r:embed="rId4"/>
          <a:stretch>
            <a:fillRect/>
          </a:stretch>
        </p:blipFill>
        <p:spPr>
          <a:xfrm>
            <a:off x="-2607378" y="1023263"/>
            <a:ext cx="1800476" cy="638264"/>
          </a:xfrm>
          <a:prstGeom prst="rect">
            <a:avLst/>
          </a:prstGeom>
        </p:spPr>
      </p:pic>
      <p:sp>
        <p:nvSpPr>
          <p:cNvPr id="14" name="TextBox 13">
            <a:extLst>
              <a:ext uri="{FF2B5EF4-FFF2-40B4-BE49-F238E27FC236}">
                <a16:creationId xmlns:a16="http://schemas.microsoft.com/office/drawing/2014/main" id="{CC4DCB42-D432-E5E5-844B-A96535004102}"/>
              </a:ext>
            </a:extLst>
          </p:cNvPr>
          <p:cNvSpPr txBox="1"/>
          <p:nvPr/>
        </p:nvSpPr>
        <p:spPr>
          <a:xfrm>
            <a:off x="-2762452" y="3976745"/>
            <a:ext cx="1640129" cy="646331"/>
          </a:xfrm>
          <a:prstGeom prst="rect">
            <a:avLst/>
          </a:prstGeom>
          <a:noFill/>
        </p:spPr>
        <p:txBody>
          <a:bodyPr wrap="none" rtlCol="0">
            <a:spAutoFit/>
          </a:bodyPr>
          <a:lstStyle/>
          <a:p>
            <a:r>
              <a:rPr lang="en-US" sz="1200" dirty="0"/>
              <a:t>Set Volume to High</a:t>
            </a:r>
          </a:p>
          <a:p>
            <a:r>
              <a:rPr lang="en-US" sz="1200" dirty="0"/>
              <a:t>Set Speed to Very Slow</a:t>
            </a:r>
          </a:p>
          <a:p>
            <a:r>
              <a:rPr lang="en-US" sz="1200" dirty="0"/>
              <a:t>Use ‘Friendly’ tone</a:t>
            </a:r>
          </a:p>
        </p:txBody>
      </p:sp>
      <p:sp>
        <p:nvSpPr>
          <p:cNvPr id="15" name="TextBox 14">
            <a:extLst>
              <a:ext uri="{FF2B5EF4-FFF2-40B4-BE49-F238E27FC236}">
                <a16:creationId xmlns:a16="http://schemas.microsoft.com/office/drawing/2014/main" id="{82D3E93D-27EB-F459-03B5-16B2D65A9515}"/>
              </a:ext>
            </a:extLst>
          </p:cNvPr>
          <p:cNvSpPr txBox="1"/>
          <p:nvPr/>
        </p:nvSpPr>
        <p:spPr>
          <a:xfrm>
            <a:off x="-2747008" y="1707693"/>
            <a:ext cx="2460138" cy="461665"/>
          </a:xfrm>
          <a:prstGeom prst="rect">
            <a:avLst/>
          </a:prstGeom>
          <a:noFill/>
        </p:spPr>
        <p:txBody>
          <a:bodyPr wrap="square" rtlCol="0">
            <a:spAutoFit/>
          </a:bodyPr>
          <a:lstStyle/>
          <a:p>
            <a:r>
              <a:rPr lang="en-US" sz="1200" dirty="0"/>
              <a:t>Use ‘Newscaster’ tone for most</a:t>
            </a:r>
          </a:p>
          <a:p>
            <a:r>
              <a:rPr lang="en-US" sz="1200" dirty="0"/>
              <a:t>Use ‘Unfriendly’ tone for verse intro</a:t>
            </a:r>
          </a:p>
        </p:txBody>
      </p:sp>
      <p:sp>
        <p:nvSpPr>
          <p:cNvPr id="16" name="TextBox 15">
            <a:extLst>
              <a:ext uri="{FF2B5EF4-FFF2-40B4-BE49-F238E27FC236}">
                <a16:creationId xmlns:a16="http://schemas.microsoft.com/office/drawing/2014/main" id="{7DD92B08-D82C-799E-9F38-BA0E815A71C8}"/>
              </a:ext>
            </a:extLst>
          </p:cNvPr>
          <p:cNvSpPr txBox="1"/>
          <p:nvPr/>
        </p:nvSpPr>
        <p:spPr>
          <a:xfrm>
            <a:off x="-1461326" y="77349"/>
            <a:ext cx="1308847" cy="307777"/>
          </a:xfrm>
          <a:prstGeom prst="rect">
            <a:avLst/>
          </a:prstGeom>
          <a:noFill/>
        </p:spPr>
        <p:txBody>
          <a:bodyPr wrap="square" rtlCol="0">
            <a:spAutoFit/>
          </a:bodyPr>
          <a:lstStyle/>
          <a:p>
            <a:r>
              <a:rPr lang="en-US" sz="1400" dirty="0">
                <a:solidFill>
                  <a:srgbClr val="FF0000"/>
                </a:solidFill>
                <a:latin typeface="Aptos Display" panose="020B0004020202020204" pitchFamily="34" charset="0"/>
              </a:rPr>
              <a:t>Run time =</a:t>
            </a:r>
          </a:p>
        </p:txBody>
      </p:sp>
    </p:spTree>
    <p:extLst>
      <p:ext uri="{BB962C8B-B14F-4D97-AF65-F5344CB8AC3E}">
        <p14:creationId xmlns:p14="http://schemas.microsoft.com/office/powerpoint/2010/main" val="102440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B5AEC-AFFD-63AD-C43F-008C94945F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CFDE9-9649-5441-55D8-230F3D44451B}"/>
              </a:ext>
            </a:extLst>
          </p:cNvPr>
          <p:cNvSpPr>
            <a:spLocks noGrp="1"/>
          </p:cNvSpPr>
          <p:nvPr>
            <p:ph type="title"/>
          </p:nvPr>
        </p:nvSpPr>
        <p:spPr/>
        <p:txBody>
          <a:bodyPr/>
          <a:lstStyle/>
          <a:p>
            <a:r>
              <a:rPr lang="en-US" dirty="0"/>
              <a:t>Scriptural Foundation of the Office of Deacon</a:t>
            </a:r>
          </a:p>
        </p:txBody>
      </p:sp>
      <p:sp>
        <p:nvSpPr>
          <p:cNvPr id="4" name="Content Placeholder 3">
            <a:extLst>
              <a:ext uri="{FF2B5EF4-FFF2-40B4-BE49-F238E27FC236}">
                <a16:creationId xmlns:a16="http://schemas.microsoft.com/office/drawing/2014/main" id="{E4687619-E98C-78B2-9EC2-63A8433217AA}"/>
              </a:ext>
            </a:extLst>
          </p:cNvPr>
          <p:cNvSpPr>
            <a:spLocks noGrp="1"/>
          </p:cNvSpPr>
          <p:nvPr>
            <p:ph sz="quarter" idx="13"/>
          </p:nvPr>
        </p:nvSpPr>
        <p:spPr>
          <a:xfrm>
            <a:off x="3786020" y="1895630"/>
            <a:ext cx="7693025" cy="1106488"/>
          </a:xfrm>
        </p:spPr>
        <p:txBody>
          <a:bodyPr/>
          <a:lstStyle/>
          <a:p>
            <a:pPr>
              <a:spcBef>
                <a:spcPts val="0"/>
              </a:spcBef>
            </a:pPr>
            <a:r>
              <a:rPr lang="en-US" dirty="0"/>
              <a:t>Latter-day revelations given to the church early on, specify the requirements of the office of Deacon. </a:t>
            </a:r>
          </a:p>
        </p:txBody>
      </p:sp>
      <p:sp>
        <p:nvSpPr>
          <p:cNvPr id="3" name="Content Placeholder 3">
            <a:extLst>
              <a:ext uri="{FF2B5EF4-FFF2-40B4-BE49-F238E27FC236}">
                <a16:creationId xmlns:a16="http://schemas.microsoft.com/office/drawing/2014/main" id="{E4A4EFE2-EA48-144A-C0A5-7128C82C729B}"/>
              </a:ext>
            </a:extLst>
          </p:cNvPr>
          <p:cNvSpPr txBox="1">
            <a:spLocks/>
          </p:cNvSpPr>
          <p:nvPr/>
        </p:nvSpPr>
        <p:spPr>
          <a:xfrm>
            <a:off x="3786021" y="3358084"/>
            <a:ext cx="7693025" cy="1106488"/>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5029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9601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3pPr>
            <a:lvl4pPr marL="14173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4pPr>
            <a:lvl5pPr marL="18745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dirty="0"/>
              <a:t>Just as in the early days of the Christian era, the Aaronic priesthood and in particular, the office of Deacon continues to be a potent factor in the ministry of the church.</a:t>
            </a:r>
          </a:p>
        </p:txBody>
      </p:sp>
      <p:pic>
        <p:nvPicPr>
          <p:cNvPr id="5" name="Andrew1">
            <a:hlinkClick r:id="" action="ppaction://media"/>
            <a:extLst>
              <a:ext uri="{FF2B5EF4-FFF2-40B4-BE49-F238E27FC236}">
                <a16:creationId xmlns:a16="http://schemas.microsoft.com/office/drawing/2014/main" id="{D94DA22C-BE6A-B538-4A04-143E448E2EC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 y="2144074"/>
            <a:ext cx="609600" cy="609600"/>
          </a:xfrm>
          <a:prstGeom prst="rect">
            <a:avLst/>
          </a:prstGeom>
        </p:spPr>
      </p:pic>
      <p:pic>
        <p:nvPicPr>
          <p:cNvPr id="6" name="Andrew2">
            <a:hlinkClick r:id="" action="ppaction://media"/>
            <a:extLst>
              <a:ext uri="{FF2B5EF4-FFF2-40B4-BE49-F238E27FC236}">
                <a16:creationId xmlns:a16="http://schemas.microsoft.com/office/drawing/2014/main" id="{49904E08-9E4E-CFEE-C5CD-5E264DEC0A49}"/>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649491" y="3606528"/>
            <a:ext cx="609600" cy="609600"/>
          </a:xfrm>
          <a:prstGeom prst="rect">
            <a:avLst/>
          </a:prstGeom>
        </p:spPr>
      </p:pic>
    </p:spTree>
    <p:extLst>
      <p:ext uri="{BB962C8B-B14F-4D97-AF65-F5344CB8AC3E}">
        <p14:creationId xmlns:p14="http://schemas.microsoft.com/office/powerpoint/2010/main" val="207661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6672" fill="hold"/>
                                        <p:tgtEl>
                                          <p:spTgt spid="5"/>
                                        </p:tgtEl>
                                      </p:cBhvr>
                                    </p:cmd>
                                  </p:childTnLst>
                                </p:cTn>
                              </p:par>
                            </p:childTnLst>
                          </p:cTn>
                        </p:par>
                        <p:par>
                          <p:cTn id="11" fill="hold">
                            <p:stCondLst>
                              <p:cond delay="7172"/>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7672"/>
                            </p:stCondLst>
                            <p:childTnLst>
                              <p:par>
                                <p:cTn id="16" presetID="1" presetClass="mediacall" presetSubtype="0" fill="hold" nodeType="afterEffect">
                                  <p:stCondLst>
                                    <p:cond delay="0"/>
                                  </p:stCondLst>
                                  <p:childTnLst>
                                    <p:cmd type="call" cmd="playFrom(0.0)">
                                      <p:cBhvr>
                                        <p:cTn id="17" dur="102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audio>
              <p:cMediaNode vol="80000">
                <p:cTn id="19" fill="hold" display="0">
                  <p:stCondLst>
                    <p:cond delay="indefinite"/>
                  </p:stCondLst>
                  <p:endCondLst>
                    <p:cond evt="onStopAudio" delay="0">
                      <p:tgtEl>
                        <p:sldTgt/>
                      </p:tgtEl>
                    </p:cond>
                  </p:endCondLst>
                </p:cTn>
                <p:tgtEl>
                  <p:spTgt spid="6"/>
                </p:tgtEl>
              </p:cMediaNode>
            </p:audio>
          </p:childTnLst>
        </p:cTn>
      </p:par>
    </p:tnLst>
    <p:bldLst>
      <p:bldP spid="4" grpId="0" build="p"/>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846FD-480C-810B-28D1-CEDAE5B28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2020AA-B788-5000-32C6-A5CA766A08C8}"/>
              </a:ext>
            </a:extLst>
          </p:cNvPr>
          <p:cNvSpPr>
            <a:spLocks noGrp="1"/>
          </p:cNvSpPr>
          <p:nvPr>
            <p:ph type="title"/>
          </p:nvPr>
        </p:nvSpPr>
        <p:spPr/>
        <p:txBody>
          <a:bodyPr/>
          <a:lstStyle/>
          <a:p>
            <a:r>
              <a:rPr lang="en-US" dirty="0"/>
              <a:t>Scriptural Foundation of the Office of Deacon</a:t>
            </a:r>
          </a:p>
        </p:txBody>
      </p:sp>
      <p:sp>
        <p:nvSpPr>
          <p:cNvPr id="4" name="Content Placeholder 3">
            <a:extLst>
              <a:ext uri="{FF2B5EF4-FFF2-40B4-BE49-F238E27FC236}">
                <a16:creationId xmlns:a16="http://schemas.microsoft.com/office/drawing/2014/main" id="{CE2B2599-479C-04CD-2F9D-FACF0E0593B5}"/>
              </a:ext>
            </a:extLst>
          </p:cNvPr>
          <p:cNvSpPr>
            <a:spLocks noGrp="1"/>
          </p:cNvSpPr>
          <p:nvPr>
            <p:ph sz="quarter" idx="13"/>
          </p:nvPr>
        </p:nvSpPr>
        <p:spPr>
          <a:xfrm>
            <a:off x="3593827" y="395735"/>
            <a:ext cx="8083595" cy="1106488"/>
          </a:xfrm>
        </p:spPr>
        <p:txBody>
          <a:bodyPr/>
          <a:lstStyle/>
          <a:p>
            <a:pPr>
              <a:spcBef>
                <a:spcPts val="0"/>
              </a:spcBef>
            </a:pPr>
            <a:r>
              <a:rPr lang="en-US" dirty="0"/>
              <a:t>In Doctrine and Covenants 17:11a – f, we find these required ministries of the Deacon in assisting the Teacher:</a:t>
            </a:r>
          </a:p>
        </p:txBody>
      </p:sp>
      <p:sp>
        <p:nvSpPr>
          <p:cNvPr id="3" name="Content Placeholder 3">
            <a:extLst>
              <a:ext uri="{FF2B5EF4-FFF2-40B4-BE49-F238E27FC236}">
                <a16:creationId xmlns:a16="http://schemas.microsoft.com/office/drawing/2014/main" id="{B2182EC6-5A9D-60CC-D190-4C9DDA1549EB}"/>
              </a:ext>
            </a:extLst>
          </p:cNvPr>
          <p:cNvSpPr txBox="1">
            <a:spLocks/>
          </p:cNvSpPr>
          <p:nvPr/>
        </p:nvSpPr>
        <p:spPr>
          <a:xfrm>
            <a:off x="3332166" y="1394898"/>
            <a:ext cx="8345255" cy="373989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5029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9601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3pPr>
            <a:lvl4pPr marL="14173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4pPr>
            <a:lvl5pPr marL="18745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1">
              <a:spcBef>
                <a:spcPts val="0"/>
              </a:spcBef>
              <a:spcAft>
                <a:spcPts val="600"/>
              </a:spcAft>
            </a:pPr>
            <a:r>
              <a:rPr lang="en-US" i="1" dirty="0"/>
              <a:t>Watch over and strengthen the church</a:t>
            </a:r>
          </a:p>
          <a:p>
            <a:pPr lvl="1">
              <a:spcBef>
                <a:spcPts val="0"/>
              </a:spcBef>
              <a:spcAft>
                <a:spcPts val="600"/>
              </a:spcAft>
            </a:pPr>
            <a:r>
              <a:rPr lang="en-US" i="1" dirty="0"/>
              <a:t>See that there is no iniquity in the church such as hardness, lying, backbiting, or evil speaking</a:t>
            </a:r>
          </a:p>
          <a:p>
            <a:pPr lvl="1">
              <a:spcBef>
                <a:spcPts val="0"/>
              </a:spcBef>
              <a:spcAft>
                <a:spcPts val="600"/>
              </a:spcAft>
            </a:pPr>
            <a:r>
              <a:rPr lang="en-US" i="1" dirty="0"/>
              <a:t>See that the church meets together often</a:t>
            </a:r>
          </a:p>
          <a:p>
            <a:pPr lvl="1">
              <a:spcBef>
                <a:spcPts val="0"/>
              </a:spcBef>
              <a:spcAft>
                <a:spcPts val="600"/>
              </a:spcAft>
            </a:pPr>
            <a:r>
              <a:rPr lang="en-US" i="1" dirty="0"/>
              <a:t>See that all the members do their duty</a:t>
            </a:r>
          </a:p>
          <a:p>
            <a:pPr lvl="1">
              <a:spcBef>
                <a:spcPts val="0"/>
              </a:spcBef>
              <a:spcAft>
                <a:spcPts val="600"/>
              </a:spcAft>
            </a:pPr>
            <a:r>
              <a:rPr lang="en-US" i="1" dirty="0"/>
              <a:t>Take the lead of meetings in the absence of Elder, Priest or Teacher</a:t>
            </a:r>
          </a:p>
          <a:p>
            <a:pPr lvl="1">
              <a:spcBef>
                <a:spcPts val="0"/>
              </a:spcBef>
              <a:spcAft>
                <a:spcPts val="600"/>
              </a:spcAft>
            </a:pPr>
            <a:r>
              <a:rPr lang="en-US" i="1" dirty="0"/>
              <a:t>Warn, expound, exhort, teach and invite all to come unto Christ</a:t>
            </a:r>
            <a:endParaRPr lang="en-US" dirty="0"/>
          </a:p>
        </p:txBody>
      </p:sp>
      <p:sp>
        <p:nvSpPr>
          <p:cNvPr id="5" name="Content Placeholder 3">
            <a:extLst>
              <a:ext uri="{FF2B5EF4-FFF2-40B4-BE49-F238E27FC236}">
                <a16:creationId xmlns:a16="http://schemas.microsoft.com/office/drawing/2014/main" id="{BAD0D625-FEE8-D88B-A13E-181BB3524BA7}"/>
              </a:ext>
            </a:extLst>
          </p:cNvPr>
          <p:cNvSpPr txBox="1">
            <a:spLocks/>
          </p:cNvSpPr>
          <p:nvPr/>
        </p:nvSpPr>
        <p:spPr>
          <a:xfrm>
            <a:off x="3593826" y="5134794"/>
            <a:ext cx="8083595" cy="1162164"/>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5029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9601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3pPr>
            <a:lvl4pPr marL="14173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4pPr>
            <a:lvl5pPr marL="18745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dirty="0"/>
              <a:t>(D&amp;C 17:12a-b) </a:t>
            </a:r>
            <a:r>
              <a:rPr lang="en-US" i="1" dirty="0"/>
              <a:t>Every Deacon is to be ordained according to the gifts and calling of God unto him; and he is to be ordained by the power of the Holy Ghost which is in the one who ordains him.</a:t>
            </a:r>
            <a:endParaRPr lang="en-US" dirty="0"/>
          </a:p>
        </p:txBody>
      </p:sp>
      <p:pic>
        <p:nvPicPr>
          <p:cNvPr id="6" name="Andrew1">
            <a:hlinkClick r:id="" action="ppaction://media"/>
            <a:extLst>
              <a:ext uri="{FF2B5EF4-FFF2-40B4-BE49-F238E27FC236}">
                <a16:creationId xmlns:a16="http://schemas.microsoft.com/office/drawing/2014/main" id="{6757B954-3D41-6647-B601-FE04A5AA3A8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75080" y="644179"/>
            <a:ext cx="609600" cy="609600"/>
          </a:xfrm>
          <a:prstGeom prst="rect">
            <a:avLst/>
          </a:prstGeom>
        </p:spPr>
      </p:pic>
      <p:pic>
        <p:nvPicPr>
          <p:cNvPr id="7" name="Andrew2">
            <a:hlinkClick r:id="" action="ppaction://media"/>
            <a:extLst>
              <a:ext uri="{FF2B5EF4-FFF2-40B4-BE49-F238E27FC236}">
                <a16:creationId xmlns:a16="http://schemas.microsoft.com/office/drawing/2014/main" id="{55DA1802-E86E-5DF1-B8F3-994E6DA6FA6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675080" y="5411076"/>
            <a:ext cx="609600" cy="609600"/>
          </a:xfrm>
          <a:prstGeom prst="rect">
            <a:avLst/>
          </a:prstGeom>
        </p:spPr>
      </p:pic>
      <p:pic>
        <p:nvPicPr>
          <p:cNvPr id="11" name="Andrew4">
            <a:hlinkClick r:id="" action="ppaction://media"/>
            <a:extLst>
              <a:ext uri="{FF2B5EF4-FFF2-40B4-BE49-F238E27FC236}">
                <a16:creationId xmlns:a16="http://schemas.microsoft.com/office/drawing/2014/main" id="{FA53BE9A-7B58-1BCF-594E-EBF75B3DEAE4}"/>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675080" y="2960046"/>
            <a:ext cx="609600" cy="609600"/>
          </a:xfrm>
          <a:prstGeom prst="rect">
            <a:avLst/>
          </a:prstGeom>
        </p:spPr>
      </p:pic>
      <p:pic>
        <p:nvPicPr>
          <p:cNvPr id="12" name="Andrew5">
            <a:hlinkClick r:id="" action="ppaction://media"/>
            <a:extLst>
              <a:ext uri="{FF2B5EF4-FFF2-40B4-BE49-F238E27FC236}">
                <a16:creationId xmlns:a16="http://schemas.microsoft.com/office/drawing/2014/main" id="{4C533D84-64FB-B1F5-3067-891F2CFE2CDE}"/>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675080" y="6070968"/>
            <a:ext cx="609600" cy="609600"/>
          </a:xfrm>
          <a:prstGeom prst="rect">
            <a:avLst/>
          </a:prstGeom>
        </p:spPr>
      </p:pic>
    </p:spTree>
    <p:extLst>
      <p:ext uri="{BB962C8B-B14F-4D97-AF65-F5344CB8AC3E}">
        <p14:creationId xmlns:p14="http://schemas.microsoft.com/office/powerpoint/2010/main" val="247438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7872" fill="hold"/>
                                        <p:tgtEl>
                                          <p:spTgt spid="6"/>
                                        </p:tgtEl>
                                      </p:cBhvr>
                                    </p:cmd>
                                  </p:childTnLst>
                                </p:cTn>
                              </p:par>
                            </p:childTnLst>
                          </p:cTn>
                        </p:par>
                        <p:par>
                          <p:cTn id="11" fill="hold">
                            <p:stCondLst>
                              <p:cond delay="8372"/>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8872"/>
                            </p:stCondLst>
                            <p:childTnLst>
                              <p:par>
                                <p:cTn id="16" presetID="22" presetClass="entr" presetSubtype="8"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9372"/>
                            </p:stCondLst>
                            <p:childTnLst>
                              <p:par>
                                <p:cTn id="20" presetID="2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9872"/>
                            </p:stCondLst>
                            <p:childTnLst>
                              <p:par>
                                <p:cTn id="24" presetID="2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par>
                          <p:cTn id="27" fill="hold">
                            <p:stCondLst>
                              <p:cond delay="10372"/>
                            </p:stCondLst>
                            <p:childTnLst>
                              <p:par>
                                <p:cTn id="28" presetID="22" presetClass="entr" presetSubtype="8"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par>
                          <p:cTn id="31" fill="hold">
                            <p:stCondLst>
                              <p:cond delay="10872"/>
                            </p:stCondLst>
                            <p:childTnLst>
                              <p:par>
                                <p:cTn id="32" presetID="22" presetClass="entr" presetSubtype="8"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500"/>
                                        <p:tgtEl>
                                          <p:spTgt spid="3">
                                            <p:txEl>
                                              <p:pRg st="5" end="5"/>
                                            </p:txEl>
                                          </p:spTgt>
                                        </p:tgtEl>
                                      </p:cBhvr>
                                    </p:animEffect>
                                  </p:childTnLst>
                                </p:cTn>
                              </p:par>
                              <p:par>
                                <p:cTn id="35" presetID="1" presetClass="mediacall" presetSubtype="0" fill="hold" nodeType="withEffect">
                                  <p:stCondLst>
                                    <p:cond delay="0"/>
                                  </p:stCondLst>
                                  <p:childTnLst>
                                    <p:cmd type="call" cmd="playFrom(0.0)">
                                      <p:cBhvr>
                                        <p:cTn id="36" dur="25392" fill="hold"/>
                                        <p:tgtEl>
                                          <p:spTgt spid="11"/>
                                        </p:tgtEl>
                                      </p:cBhvr>
                                    </p:cmd>
                                  </p:childTnLst>
                                </p:cTn>
                              </p:par>
                            </p:childTnLst>
                          </p:cTn>
                        </p:par>
                        <p:par>
                          <p:cTn id="37" fill="hold">
                            <p:stCondLst>
                              <p:cond delay="36264"/>
                            </p:stCondLst>
                            <p:childTnLst>
                              <p:par>
                                <p:cTn id="38" presetID="22" presetClass="entr" presetSubtype="8" fill="hold" grpId="0" nodeType="after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wipe(left)">
                                      <p:cBhvr>
                                        <p:cTn id="40" dur="500"/>
                                        <p:tgtEl>
                                          <p:spTgt spid="5">
                                            <p:txEl>
                                              <p:pRg st="0" end="0"/>
                                            </p:txEl>
                                          </p:spTgt>
                                        </p:tgtEl>
                                      </p:cBhvr>
                                    </p:animEffect>
                                  </p:childTnLst>
                                </p:cTn>
                              </p:par>
                            </p:childTnLst>
                          </p:cTn>
                        </p:par>
                        <p:par>
                          <p:cTn id="41" fill="hold">
                            <p:stCondLst>
                              <p:cond delay="36764"/>
                            </p:stCondLst>
                            <p:childTnLst>
                              <p:par>
                                <p:cTn id="42" presetID="1" presetClass="mediacall" presetSubtype="0" fill="hold" nodeType="afterEffect">
                                  <p:stCondLst>
                                    <p:cond delay="0"/>
                                  </p:stCondLst>
                                  <p:childTnLst>
                                    <p:cmd type="call" cmd="playFrom(0.0)">
                                      <p:cBhvr>
                                        <p:cTn id="43" dur="4080" fill="hold"/>
                                        <p:tgtEl>
                                          <p:spTgt spid="7"/>
                                        </p:tgtEl>
                                      </p:cBhvr>
                                    </p:cmd>
                                  </p:childTnLst>
                                </p:cTn>
                              </p:par>
                            </p:childTnLst>
                          </p:cTn>
                        </p:par>
                        <p:par>
                          <p:cTn id="44" fill="hold">
                            <p:stCondLst>
                              <p:cond delay="40844"/>
                            </p:stCondLst>
                            <p:childTnLst>
                              <p:par>
                                <p:cTn id="45" presetID="1" presetClass="mediacall" presetSubtype="0" fill="hold" nodeType="afterEffect">
                                  <p:stCondLst>
                                    <p:cond delay="0"/>
                                  </p:stCondLst>
                                  <p:childTnLst>
                                    <p:cmd type="call" cmd="playFrom(0.0)">
                                      <p:cBhvr>
                                        <p:cTn id="46" dur="969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6"/>
                </p:tgtEl>
              </p:cMediaNode>
            </p:audio>
            <p:audio>
              <p:cMediaNode vol="80000">
                <p:cTn id="48" fill="hold" display="0">
                  <p:stCondLst>
                    <p:cond delay="indefinite"/>
                  </p:stCondLst>
                  <p:endCondLst>
                    <p:cond evt="onStopAudio" delay="0">
                      <p:tgtEl>
                        <p:sldTgt/>
                      </p:tgtEl>
                    </p:cond>
                  </p:endCondLst>
                </p:cTn>
                <p:tgtEl>
                  <p:spTgt spid="7"/>
                </p:tgtEl>
              </p:cMediaNode>
            </p:audio>
            <p:audio>
              <p:cMediaNode vol="80000">
                <p:cTn id="49" fill="hold" display="0">
                  <p:stCondLst>
                    <p:cond delay="indefinite"/>
                  </p:stCondLst>
                  <p:endCondLst>
                    <p:cond evt="onStopAudio" delay="0">
                      <p:tgtEl>
                        <p:sldTgt/>
                      </p:tgtEl>
                    </p:cond>
                  </p:endCondLst>
                </p:cTn>
                <p:tgtEl>
                  <p:spTgt spid="11"/>
                </p:tgtEl>
              </p:cMediaNode>
            </p:audio>
            <p:audio>
              <p:cMediaNode vol="80000">
                <p:cTn id="50" fill="hold" display="0">
                  <p:stCondLst>
                    <p:cond delay="indefinite"/>
                  </p:stCondLst>
                  <p:endCondLst>
                    <p:cond evt="onStopAudio" delay="0">
                      <p:tgtEl>
                        <p:sldTgt/>
                      </p:tgtEl>
                    </p:cond>
                  </p:endCondLst>
                </p:cTn>
                <p:tgtEl>
                  <p:spTgt spid="12"/>
                </p:tgtEl>
              </p:cMediaNode>
            </p:audio>
          </p:childTnLst>
        </p:cTn>
      </p:par>
    </p:tnLst>
    <p:bldLst>
      <p:bldP spid="4" grpId="0" build="p"/>
      <p:bldP spid="3" grpId="0" build="allAtOnce"/>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B94AD-F3B8-9D29-BBEF-1FAB83807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37FA5-295D-E9FB-EB0E-90823BA5F313}"/>
              </a:ext>
            </a:extLst>
          </p:cNvPr>
          <p:cNvSpPr>
            <a:spLocks noGrp="1"/>
          </p:cNvSpPr>
          <p:nvPr>
            <p:ph type="title"/>
          </p:nvPr>
        </p:nvSpPr>
        <p:spPr/>
        <p:txBody>
          <a:bodyPr/>
          <a:lstStyle/>
          <a:p>
            <a:r>
              <a:rPr lang="en-US" dirty="0"/>
              <a:t>Scriptural Foundation of the Office of Deacon</a:t>
            </a:r>
          </a:p>
        </p:txBody>
      </p:sp>
      <p:sp>
        <p:nvSpPr>
          <p:cNvPr id="4" name="Content Placeholder 3">
            <a:extLst>
              <a:ext uri="{FF2B5EF4-FFF2-40B4-BE49-F238E27FC236}">
                <a16:creationId xmlns:a16="http://schemas.microsoft.com/office/drawing/2014/main" id="{526142CA-1548-DA0F-1697-D11E0C522CE7}"/>
              </a:ext>
            </a:extLst>
          </p:cNvPr>
          <p:cNvSpPr>
            <a:spLocks noGrp="1"/>
          </p:cNvSpPr>
          <p:nvPr>
            <p:ph sz="quarter" idx="13"/>
          </p:nvPr>
        </p:nvSpPr>
        <p:spPr>
          <a:xfrm>
            <a:off x="3812397" y="1786064"/>
            <a:ext cx="7693025" cy="1106488"/>
          </a:xfrm>
        </p:spPr>
        <p:txBody>
          <a:bodyPr/>
          <a:lstStyle/>
          <a:p>
            <a:r>
              <a:rPr lang="en-US" dirty="0"/>
              <a:t>The office of Deacon is a necessary appendage belonging to the lesser priesthood, which priesthood was confirmed upon Aaron and his sons (83:5b). </a:t>
            </a:r>
          </a:p>
        </p:txBody>
      </p:sp>
      <p:pic>
        <p:nvPicPr>
          <p:cNvPr id="3" name="Andrew1">
            <a:hlinkClick r:id="" action="ppaction://media"/>
            <a:extLst>
              <a:ext uri="{FF2B5EF4-FFF2-40B4-BE49-F238E27FC236}">
                <a16:creationId xmlns:a16="http://schemas.microsoft.com/office/drawing/2014/main" id="{6ED559CC-D4C8-74D7-271E-97B3B4439DC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 y="1624584"/>
            <a:ext cx="609600" cy="609600"/>
          </a:xfrm>
          <a:prstGeom prst="rect">
            <a:avLst/>
          </a:prstGeom>
        </p:spPr>
      </p:pic>
      <p:sp>
        <p:nvSpPr>
          <p:cNvPr id="5" name="Content Placeholder 3">
            <a:extLst>
              <a:ext uri="{FF2B5EF4-FFF2-40B4-BE49-F238E27FC236}">
                <a16:creationId xmlns:a16="http://schemas.microsoft.com/office/drawing/2014/main" id="{580B867B-0C0D-04FE-0963-4E4A0761382A}"/>
              </a:ext>
            </a:extLst>
          </p:cNvPr>
          <p:cNvSpPr txBox="1">
            <a:spLocks/>
          </p:cNvSpPr>
          <p:nvPr/>
        </p:nvSpPr>
        <p:spPr>
          <a:xfrm>
            <a:off x="3812397" y="3517329"/>
            <a:ext cx="7693025" cy="1106488"/>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5029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9601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3pPr>
            <a:lvl4pPr marL="14173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4pPr>
            <a:lvl5pPr marL="18745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Deacons are to be standing ministers to the church, meaning that their ministry is to be focused upon the branch in which they reside bringing that guidance and ministry previously given in D&amp;C 17.</a:t>
            </a:r>
          </a:p>
        </p:txBody>
      </p:sp>
      <p:pic>
        <p:nvPicPr>
          <p:cNvPr id="6" name="Andrew2">
            <a:hlinkClick r:id="" action="ppaction://media"/>
            <a:extLst>
              <a:ext uri="{FF2B5EF4-FFF2-40B4-BE49-F238E27FC236}">
                <a16:creationId xmlns:a16="http://schemas.microsoft.com/office/drawing/2014/main" id="{23EACA68-6443-B188-C69F-E842FAF0D8CE}"/>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663877" y="3765773"/>
            <a:ext cx="609600" cy="609600"/>
          </a:xfrm>
          <a:prstGeom prst="rect">
            <a:avLst/>
          </a:prstGeom>
        </p:spPr>
      </p:pic>
    </p:spTree>
    <p:extLst>
      <p:ext uri="{BB962C8B-B14F-4D97-AF65-F5344CB8AC3E}">
        <p14:creationId xmlns:p14="http://schemas.microsoft.com/office/powerpoint/2010/main" val="342379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8064" fill="hold"/>
                                        <p:tgtEl>
                                          <p:spTgt spid="3"/>
                                        </p:tgtEl>
                                      </p:cBhvr>
                                    </p:cmd>
                                  </p:childTnLst>
                                </p:cTn>
                              </p:par>
                            </p:childTnLst>
                          </p:cTn>
                        </p:par>
                        <p:par>
                          <p:cTn id="11" fill="hold">
                            <p:stCondLst>
                              <p:cond delay="8564"/>
                            </p:stCondLst>
                            <p:childTnLst>
                              <p:par>
                                <p:cTn id="12" presetID="22" presetClass="entr" presetSubtype="8"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par>
                          <p:cTn id="15" fill="hold">
                            <p:stCondLst>
                              <p:cond delay="9064"/>
                            </p:stCondLst>
                            <p:childTnLst>
                              <p:par>
                                <p:cTn id="16" presetID="1" presetClass="mediacall" presetSubtype="0" fill="hold" nodeType="afterEffect">
                                  <p:stCondLst>
                                    <p:cond delay="0"/>
                                  </p:stCondLst>
                                  <p:childTnLst>
                                    <p:cmd type="call" cmd="playFrom(0.0)">
                                      <p:cBhvr>
                                        <p:cTn id="17" dur="126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
                </p:tgtEl>
              </p:cMediaNode>
            </p:audio>
            <p:audio>
              <p:cMediaNode vol="80000">
                <p:cTn id="19" fill="hold" display="0">
                  <p:stCondLst>
                    <p:cond delay="indefinite"/>
                  </p:stCondLst>
                  <p:endCondLst>
                    <p:cond evt="onStopAudio" delay="0">
                      <p:tgtEl>
                        <p:sldTgt/>
                      </p:tgtEl>
                    </p:cond>
                  </p:endCondLst>
                </p:cTn>
                <p:tgtEl>
                  <p:spTgt spid="6"/>
                </p:tgtEl>
              </p:cMediaNode>
            </p:audio>
          </p:childTnLst>
        </p:cTn>
      </p:par>
    </p:tnLst>
    <p:bldLst>
      <p:bldP spid="4"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480B3-FF5A-9F24-FB30-DEE46D489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ED12C-9B0F-83C6-1CF4-1DA0D3C00F42}"/>
              </a:ext>
            </a:extLst>
          </p:cNvPr>
          <p:cNvSpPr>
            <a:spLocks noGrp="1"/>
          </p:cNvSpPr>
          <p:nvPr>
            <p:ph type="title"/>
          </p:nvPr>
        </p:nvSpPr>
        <p:spPr/>
        <p:txBody>
          <a:bodyPr/>
          <a:lstStyle/>
          <a:p>
            <a:r>
              <a:rPr lang="en-US" dirty="0"/>
              <a:t>Scriptural Foundation of the Office of Deacon</a:t>
            </a:r>
          </a:p>
        </p:txBody>
      </p:sp>
      <p:sp>
        <p:nvSpPr>
          <p:cNvPr id="4" name="Content Placeholder 3">
            <a:extLst>
              <a:ext uri="{FF2B5EF4-FFF2-40B4-BE49-F238E27FC236}">
                <a16:creationId xmlns:a16="http://schemas.microsoft.com/office/drawing/2014/main" id="{C826E7EC-CE90-C39F-4901-ED33B398FFB7}"/>
              </a:ext>
            </a:extLst>
          </p:cNvPr>
          <p:cNvSpPr>
            <a:spLocks noGrp="1"/>
          </p:cNvSpPr>
          <p:nvPr>
            <p:ph sz="quarter" idx="13"/>
          </p:nvPr>
        </p:nvSpPr>
        <p:spPr>
          <a:xfrm>
            <a:off x="3957644" y="1021996"/>
            <a:ext cx="7693025" cy="1106488"/>
          </a:xfrm>
        </p:spPr>
        <p:txBody>
          <a:bodyPr/>
          <a:lstStyle/>
          <a:p>
            <a:r>
              <a:rPr lang="en-US" dirty="0"/>
              <a:t>Deacons are also to provide guidance to those within the same office as a quorum.</a:t>
            </a:r>
          </a:p>
        </p:txBody>
      </p:sp>
      <p:sp>
        <p:nvSpPr>
          <p:cNvPr id="3" name="Content Placeholder 3">
            <a:extLst>
              <a:ext uri="{FF2B5EF4-FFF2-40B4-BE49-F238E27FC236}">
                <a16:creationId xmlns:a16="http://schemas.microsoft.com/office/drawing/2014/main" id="{7DB6FA36-ED45-71FC-AD55-BD54D98B414A}"/>
              </a:ext>
            </a:extLst>
          </p:cNvPr>
          <p:cNvSpPr txBox="1">
            <a:spLocks/>
          </p:cNvSpPr>
          <p:nvPr/>
        </p:nvSpPr>
        <p:spPr>
          <a:xfrm>
            <a:off x="3957644" y="2616342"/>
            <a:ext cx="7693025" cy="1106488"/>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5029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9601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3pPr>
            <a:lvl4pPr marL="14173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4pPr>
            <a:lvl5pPr marL="18745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A Deacon will preside over twelve other Deacons as the president of the Deacons, to sit in council with them, and teach them their duty – edifying one another, as it is given according to the covenants (D&amp;C 104:38). </a:t>
            </a:r>
          </a:p>
        </p:txBody>
      </p:sp>
      <p:sp>
        <p:nvSpPr>
          <p:cNvPr id="5" name="Content Placeholder 3">
            <a:extLst>
              <a:ext uri="{FF2B5EF4-FFF2-40B4-BE49-F238E27FC236}">
                <a16:creationId xmlns:a16="http://schemas.microsoft.com/office/drawing/2014/main" id="{A4EF81D7-CDC3-B1FF-3DB9-56304C47F830}"/>
              </a:ext>
            </a:extLst>
          </p:cNvPr>
          <p:cNvSpPr txBox="1">
            <a:spLocks/>
          </p:cNvSpPr>
          <p:nvPr/>
        </p:nvSpPr>
        <p:spPr>
          <a:xfrm>
            <a:off x="3957645" y="4241658"/>
            <a:ext cx="7693025" cy="1106488"/>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5029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9601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3pPr>
            <a:lvl4pPr marL="14173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4pPr>
            <a:lvl5pPr marL="18745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Additionally, in the absence of any other office, the Deacon may preside over a branch if chosen and sustained by the vote of the branch (D&amp;C 120:2a). </a:t>
            </a:r>
          </a:p>
        </p:txBody>
      </p:sp>
      <p:pic>
        <p:nvPicPr>
          <p:cNvPr id="6" name="Andrew1">
            <a:hlinkClick r:id="" action="ppaction://media"/>
            <a:extLst>
              <a:ext uri="{FF2B5EF4-FFF2-40B4-BE49-F238E27FC236}">
                <a16:creationId xmlns:a16="http://schemas.microsoft.com/office/drawing/2014/main" id="{252DEEE3-F5BC-A67B-5B2E-7C5FCDD49D6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03569" y="1161329"/>
            <a:ext cx="609600" cy="609600"/>
          </a:xfrm>
          <a:prstGeom prst="rect">
            <a:avLst/>
          </a:prstGeom>
        </p:spPr>
      </p:pic>
      <p:pic>
        <p:nvPicPr>
          <p:cNvPr id="7" name="Andrew2">
            <a:hlinkClick r:id="" action="ppaction://media"/>
            <a:extLst>
              <a:ext uri="{FF2B5EF4-FFF2-40B4-BE49-F238E27FC236}">
                <a16:creationId xmlns:a16="http://schemas.microsoft.com/office/drawing/2014/main" id="{CE8D9160-7113-4A2C-FF07-18B3BCEE87AE}"/>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83724" y="2864786"/>
            <a:ext cx="609600" cy="609600"/>
          </a:xfrm>
          <a:prstGeom prst="rect">
            <a:avLst/>
          </a:prstGeom>
        </p:spPr>
      </p:pic>
      <p:pic>
        <p:nvPicPr>
          <p:cNvPr id="8" name="Andrew3">
            <a:hlinkClick r:id="" action="ppaction://media"/>
            <a:extLst>
              <a:ext uri="{FF2B5EF4-FFF2-40B4-BE49-F238E27FC236}">
                <a16:creationId xmlns:a16="http://schemas.microsoft.com/office/drawing/2014/main" id="{24B101EB-E063-2579-A0FE-43C71889AE62}"/>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609600" y="4490102"/>
            <a:ext cx="609600" cy="609600"/>
          </a:xfrm>
          <a:prstGeom prst="rect">
            <a:avLst/>
          </a:prstGeom>
        </p:spPr>
      </p:pic>
      <p:sp>
        <p:nvSpPr>
          <p:cNvPr id="9" name="Speech Bubble: Rectangle 8">
            <a:extLst>
              <a:ext uri="{FF2B5EF4-FFF2-40B4-BE49-F238E27FC236}">
                <a16:creationId xmlns:a16="http://schemas.microsoft.com/office/drawing/2014/main" id="{BDD28464-9241-A948-CB61-C18A81C501B3}"/>
              </a:ext>
            </a:extLst>
          </p:cNvPr>
          <p:cNvSpPr/>
          <p:nvPr/>
        </p:nvSpPr>
        <p:spPr>
          <a:xfrm>
            <a:off x="7434072" y="5659042"/>
            <a:ext cx="1536192" cy="833198"/>
          </a:xfrm>
          <a:prstGeom prst="wedgeRectCallout">
            <a:avLst>
              <a:gd name="adj1" fmla="val 62500"/>
              <a:gd name="adj2" fmla="val -18552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Jay – is this how you want this worded?</a:t>
            </a:r>
          </a:p>
        </p:txBody>
      </p:sp>
    </p:spTree>
    <p:extLst>
      <p:ext uri="{BB962C8B-B14F-4D97-AF65-F5344CB8AC3E}">
        <p14:creationId xmlns:p14="http://schemas.microsoft.com/office/powerpoint/2010/main" val="319386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5232" fill="hold"/>
                                        <p:tgtEl>
                                          <p:spTgt spid="6"/>
                                        </p:tgtEl>
                                      </p:cBhvr>
                                    </p:cmd>
                                  </p:childTnLst>
                                </p:cTn>
                              </p:par>
                            </p:childTnLst>
                          </p:cTn>
                        </p:par>
                        <p:par>
                          <p:cTn id="11" fill="hold">
                            <p:stCondLst>
                              <p:cond delay="5732"/>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6232"/>
                            </p:stCondLst>
                            <p:childTnLst>
                              <p:par>
                                <p:cTn id="16" presetID="1" presetClass="mediacall" presetSubtype="0" fill="hold" nodeType="afterEffect">
                                  <p:stCondLst>
                                    <p:cond delay="0"/>
                                  </p:stCondLst>
                                  <p:childTnLst>
                                    <p:cmd type="call" cmd="playFrom(0.0)">
                                      <p:cBhvr>
                                        <p:cTn id="17" dur="11400" fill="hold"/>
                                        <p:tgtEl>
                                          <p:spTgt spid="7"/>
                                        </p:tgtEl>
                                      </p:cBhvr>
                                    </p:cmd>
                                  </p:childTnLst>
                                </p:cTn>
                              </p:par>
                            </p:childTnLst>
                          </p:cTn>
                        </p:par>
                        <p:par>
                          <p:cTn id="18" fill="hold">
                            <p:stCondLst>
                              <p:cond delay="17632"/>
                            </p:stCondLst>
                            <p:childTnLst>
                              <p:par>
                                <p:cTn id="19" presetID="22" presetClass="entr" presetSubtype="8" fill="hold" grpId="0"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left)">
                                      <p:cBhvr>
                                        <p:cTn id="21" dur="500"/>
                                        <p:tgtEl>
                                          <p:spTgt spid="5">
                                            <p:txEl>
                                              <p:pRg st="0" end="0"/>
                                            </p:txEl>
                                          </p:spTgt>
                                        </p:tgtEl>
                                      </p:cBhvr>
                                    </p:animEffect>
                                  </p:childTnLst>
                                </p:cTn>
                              </p:par>
                            </p:childTnLst>
                          </p:cTn>
                        </p:par>
                        <p:par>
                          <p:cTn id="22" fill="hold">
                            <p:stCondLst>
                              <p:cond delay="18132"/>
                            </p:stCondLst>
                            <p:childTnLst>
                              <p:par>
                                <p:cTn id="23" presetID="1" presetClass="mediacall" presetSubtype="0" fill="hold" nodeType="afterEffect">
                                  <p:stCondLst>
                                    <p:cond delay="0"/>
                                  </p:stCondLst>
                                  <p:childTnLst>
                                    <p:cmd type="call" cmd="playFrom(0.0)">
                                      <p:cBhvr>
                                        <p:cTn id="24" dur="7848" fill="hold"/>
                                        <p:tgtEl>
                                          <p:spTgt spid="8"/>
                                        </p:tgtEl>
                                      </p:cBhvr>
                                    </p:cmd>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6"/>
                </p:tgtEl>
              </p:cMediaNode>
            </p:audio>
            <p:audio>
              <p:cMediaNode vol="80000">
                <p:cTn id="29" fill="hold" display="0">
                  <p:stCondLst>
                    <p:cond delay="indefinite"/>
                  </p:stCondLst>
                  <p:endCondLst>
                    <p:cond evt="onStopAudio" delay="0">
                      <p:tgtEl>
                        <p:sldTgt/>
                      </p:tgtEl>
                    </p:cond>
                  </p:endCondLst>
                </p:cTn>
                <p:tgtEl>
                  <p:spTgt spid="7"/>
                </p:tgtEl>
              </p:cMediaNode>
            </p:audio>
            <p:audio>
              <p:cMediaNode vol="80000">
                <p:cTn id="30" fill="hold" display="0">
                  <p:stCondLst>
                    <p:cond delay="indefinite"/>
                  </p:stCondLst>
                  <p:endCondLst>
                    <p:cond evt="onStopAudio" delay="0">
                      <p:tgtEl>
                        <p:sldTgt/>
                      </p:tgtEl>
                    </p:cond>
                  </p:endCondLst>
                </p:cTn>
                <p:tgtEl>
                  <p:spTgt spid="8"/>
                </p:tgtEl>
              </p:cMediaNode>
            </p:audio>
          </p:childTnLst>
        </p:cTn>
      </p:par>
    </p:tnLst>
    <p:bldLst>
      <p:bldP spid="4" grpId="0" build="p"/>
      <p:bldP spid="3" grpId="0" build="p"/>
      <p:bldP spid="5" grpId="0" build="p"/>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4F0C4-1056-6AF4-FB4C-36F4EFDB2A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1B4AC4-5C54-619F-990F-835A122A13CB}"/>
              </a:ext>
            </a:extLst>
          </p:cNvPr>
          <p:cNvSpPr>
            <a:spLocks noGrp="1"/>
          </p:cNvSpPr>
          <p:nvPr>
            <p:ph type="title"/>
          </p:nvPr>
        </p:nvSpPr>
        <p:spPr/>
        <p:txBody>
          <a:bodyPr/>
          <a:lstStyle/>
          <a:p>
            <a:r>
              <a:rPr lang="en-US" dirty="0"/>
              <a:t>Scriptural Foundation of the Office of Deacon</a:t>
            </a:r>
          </a:p>
        </p:txBody>
      </p:sp>
      <p:sp>
        <p:nvSpPr>
          <p:cNvPr id="4" name="Content Placeholder 3">
            <a:extLst>
              <a:ext uri="{FF2B5EF4-FFF2-40B4-BE49-F238E27FC236}">
                <a16:creationId xmlns:a16="http://schemas.microsoft.com/office/drawing/2014/main" id="{CB6A99F7-C472-80DE-235F-CD44F9C119E6}"/>
              </a:ext>
            </a:extLst>
          </p:cNvPr>
          <p:cNvSpPr>
            <a:spLocks noGrp="1"/>
          </p:cNvSpPr>
          <p:nvPr>
            <p:ph sz="quarter" idx="13"/>
          </p:nvPr>
        </p:nvSpPr>
        <p:spPr>
          <a:xfrm>
            <a:off x="3724824" y="1783048"/>
            <a:ext cx="7693025" cy="1106488"/>
          </a:xfrm>
        </p:spPr>
        <p:txBody>
          <a:bodyPr/>
          <a:lstStyle/>
          <a:p>
            <a:r>
              <a:rPr lang="en-US" dirty="0"/>
              <a:t>According to the scriptures given, the office of Deacon is first a spiritual calling. It is not an office simply relegated to a custodial or temporal role.  </a:t>
            </a:r>
          </a:p>
        </p:txBody>
      </p:sp>
      <p:sp>
        <p:nvSpPr>
          <p:cNvPr id="3" name="Content Placeholder 3">
            <a:extLst>
              <a:ext uri="{FF2B5EF4-FFF2-40B4-BE49-F238E27FC236}">
                <a16:creationId xmlns:a16="http://schemas.microsoft.com/office/drawing/2014/main" id="{3957A60A-71D0-9933-56CD-FA84D8F50A41}"/>
              </a:ext>
            </a:extLst>
          </p:cNvPr>
          <p:cNvSpPr txBox="1">
            <a:spLocks/>
          </p:cNvSpPr>
          <p:nvPr/>
        </p:nvSpPr>
        <p:spPr>
          <a:xfrm>
            <a:off x="3724824" y="3248374"/>
            <a:ext cx="7693025" cy="1440181"/>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5029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9601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3pPr>
            <a:lvl4pPr marL="14173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4pPr>
            <a:lvl5pPr marL="18745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Those holding the office of Deacon must needs have a deep faith, a constant relationship with his Heavenly Father and be mindful that when one serves even the “least of these,” He is fulfilling a sacred calling. </a:t>
            </a:r>
          </a:p>
        </p:txBody>
      </p:sp>
      <p:pic>
        <p:nvPicPr>
          <p:cNvPr id="5" name="Andrew1">
            <a:hlinkClick r:id="" action="ppaction://media"/>
            <a:extLst>
              <a:ext uri="{FF2B5EF4-FFF2-40B4-BE49-F238E27FC236}">
                <a16:creationId xmlns:a16="http://schemas.microsoft.com/office/drawing/2014/main" id="{0FF4B7AD-AB48-6CB5-4EE7-3E343DD33A1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8892" y="2031492"/>
            <a:ext cx="609600" cy="609600"/>
          </a:xfrm>
          <a:prstGeom prst="rect">
            <a:avLst/>
          </a:prstGeom>
        </p:spPr>
      </p:pic>
      <p:pic>
        <p:nvPicPr>
          <p:cNvPr id="6" name="Andrew2">
            <a:hlinkClick r:id="" action="ppaction://media"/>
            <a:extLst>
              <a:ext uri="{FF2B5EF4-FFF2-40B4-BE49-F238E27FC236}">
                <a16:creationId xmlns:a16="http://schemas.microsoft.com/office/drawing/2014/main" id="{9B4FBE8F-A9F6-64C3-8BEF-8C134954F03F}"/>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618892" y="3912109"/>
            <a:ext cx="609600" cy="609600"/>
          </a:xfrm>
          <a:prstGeom prst="rect">
            <a:avLst/>
          </a:prstGeom>
        </p:spPr>
      </p:pic>
    </p:spTree>
    <p:extLst>
      <p:ext uri="{BB962C8B-B14F-4D97-AF65-F5344CB8AC3E}">
        <p14:creationId xmlns:p14="http://schemas.microsoft.com/office/powerpoint/2010/main" val="239784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0680" fill="hold"/>
                                        <p:tgtEl>
                                          <p:spTgt spid="5"/>
                                        </p:tgtEl>
                                      </p:cBhvr>
                                    </p:cmd>
                                  </p:childTnLst>
                                </p:cTn>
                              </p:par>
                            </p:childTnLst>
                          </p:cTn>
                        </p:par>
                        <p:par>
                          <p:cTn id="11" fill="hold">
                            <p:stCondLst>
                              <p:cond delay="1118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11680"/>
                            </p:stCondLst>
                            <p:childTnLst>
                              <p:par>
                                <p:cTn id="16" presetID="1" presetClass="mediacall" presetSubtype="0" fill="hold" nodeType="afterEffect">
                                  <p:stCondLst>
                                    <p:cond delay="0"/>
                                  </p:stCondLst>
                                  <p:childTnLst>
                                    <p:cmd type="call" cmd="playFrom(0.0)">
                                      <p:cBhvr>
                                        <p:cTn id="17" dur="113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audio>
              <p:cMediaNode vol="80000">
                <p:cTn id="19" fill="hold" display="0">
                  <p:stCondLst>
                    <p:cond delay="indefinite"/>
                  </p:stCondLst>
                  <p:endCondLst>
                    <p:cond evt="onStopAudio" delay="0">
                      <p:tgtEl>
                        <p:sldTgt/>
                      </p:tgtEl>
                    </p:cond>
                  </p:endCondLst>
                </p:cTn>
                <p:tgtEl>
                  <p:spTgt spid="6"/>
                </p:tgtEl>
              </p:cMediaNode>
            </p:audio>
          </p:childTnLst>
        </p:cTn>
      </p:par>
    </p:tnLst>
    <p:bldLst>
      <p:bldP spid="4" grpId="0" build="p"/>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4861E-CA47-B3C0-E7A5-07A9B79E1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AD324-CC09-48C6-2E42-F019C60CBB5A}"/>
              </a:ext>
            </a:extLst>
          </p:cNvPr>
          <p:cNvSpPr>
            <a:spLocks noGrp="1"/>
          </p:cNvSpPr>
          <p:nvPr>
            <p:ph type="title"/>
          </p:nvPr>
        </p:nvSpPr>
        <p:spPr/>
        <p:txBody>
          <a:bodyPr/>
          <a:lstStyle/>
          <a:p>
            <a:r>
              <a:rPr lang="en-US" dirty="0"/>
              <a:t>Scriptural Foundation of the Office of Deacon</a:t>
            </a:r>
          </a:p>
        </p:txBody>
      </p:sp>
      <p:sp>
        <p:nvSpPr>
          <p:cNvPr id="4" name="Content Placeholder 3">
            <a:extLst>
              <a:ext uri="{FF2B5EF4-FFF2-40B4-BE49-F238E27FC236}">
                <a16:creationId xmlns:a16="http://schemas.microsoft.com/office/drawing/2014/main" id="{62BB6639-CE1E-AA26-BE9B-77B2877ECC94}"/>
              </a:ext>
            </a:extLst>
          </p:cNvPr>
          <p:cNvSpPr>
            <a:spLocks noGrp="1"/>
          </p:cNvSpPr>
          <p:nvPr>
            <p:ph sz="quarter" idx="13"/>
          </p:nvPr>
        </p:nvSpPr>
        <p:spPr>
          <a:xfrm>
            <a:off x="3770546" y="1776952"/>
            <a:ext cx="7693025" cy="1591088"/>
          </a:xfrm>
        </p:spPr>
        <p:txBody>
          <a:bodyPr/>
          <a:lstStyle/>
          <a:p>
            <a:r>
              <a:rPr lang="en-US" dirty="0"/>
              <a:t>Like each of the Aaronic offices, the Deacon is a watchman and a shepherd looking after the needs of his flock – whether that need is for food and sustenance, or spiritual guidance, the Deacon is the first line of response. </a:t>
            </a:r>
          </a:p>
        </p:txBody>
      </p:sp>
      <p:sp>
        <p:nvSpPr>
          <p:cNvPr id="3" name="Content Placeholder 3">
            <a:extLst>
              <a:ext uri="{FF2B5EF4-FFF2-40B4-BE49-F238E27FC236}">
                <a16:creationId xmlns:a16="http://schemas.microsoft.com/office/drawing/2014/main" id="{1BC5108D-040B-618F-22B8-4BF151121F52}"/>
              </a:ext>
            </a:extLst>
          </p:cNvPr>
          <p:cNvSpPr txBox="1">
            <a:spLocks/>
          </p:cNvSpPr>
          <p:nvPr/>
        </p:nvSpPr>
        <p:spPr>
          <a:xfrm>
            <a:off x="3770545" y="3546317"/>
            <a:ext cx="7693025" cy="1106488"/>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5029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9601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3pPr>
            <a:lvl4pPr marL="14173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4pPr>
            <a:lvl5pPr marL="18745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In later lessons, we will look at the specific gifts and talents required of a Deacon in fulfilling his office and calling.</a:t>
            </a:r>
          </a:p>
        </p:txBody>
      </p:sp>
      <p:pic>
        <p:nvPicPr>
          <p:cNvPr id="5" name="Andrew1">
            <a:hlinkClick r:id="" action="ppaction://media"/>
            <a:extLst>
              <a:ext uri="{FF2B5EF4-FFF2-40B4-BE49-F238E27FC236}">
                <a16:creationId xmlns:a16="http://schemas.microsoft.com/office/drawing/2014/main" id="{107E48F7-0980-C4BB-2FF2-E382E6CA2B6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 y="1962896"/>
            <a:ext cx="609600" cy="609600"/>
          </a:xfrm>
          <a:prstGeom prst="rect">
            <a:avLst/>
          </a:prstGeom>
        </p:spPr>
      </p:pic>
      <p:pic>
        <p:nvPicPr>
          <p:cNvPr id="6" name="Andrew2">
            <a:hlinkClick r:id="" action="ppaction://media"/>
            <a:extLst>
              <a:ext uri="{FF2B5EF4-FFF2-40B4-BE49-F238E27FC236}">
                <a16:creationId xmlns:a16="http://schemas.microsoft.com/office/drawing/2014/main" id="{924179C9-F9A1-303F-56D1-B62AA0ADF56A}"/>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627888" y="3489961"/>
            <a:ext cx="609600" cy="609600"/>
          </a:xfrm>
          <a:prstGeom prst="rect">
            <a:avLst/>
          </a:prstGeom>
        </p:spPr>
      </p:pic>
    </p:spTree>
    <p:extLst>
      <p:ext uri="{BB962C8B-B14F-4D97-AF65-F5344CB8AC3E}">
        <p14:creationId xmlns:p14="http://schemas.microsoft.com/office/powerpoint/2010/main" val="378586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2240" fill="hold"/>
                                        <p:tgtEl>
                                          <p:spTgt spid="5"/>
                                        </p:tgtEl>
                                      </p:cBhvr>
                                    </p:cmd>
                                  </p:childTnLst>
                                </p:cTn>
                              </p:par>
                            </p:childTnLst>
                          </p:cTn>
                        </p:par>
                        <p:par>
                          <p:cTn id="11" fill="hold">
                            <p:stCondLst>
                              <p:cond delay="1274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13240"/>
                            </p:stCondLst>
                            <p:childTnLst>
                              <p:par>
                                <p:cTn id="16" presetID="1" presetClass="mediacall" presetSubtype="0" fill="hold" nodeType="afterEffect">
                                  <p:stCondLst>
                                    <p:cond delay="0"/>
                                  </p:stCondLst>
                                  <p:childTnLst>
                                    <p:cmd type="call" cmd="playFrom(0.0)">
                                      <p:cBhvr>
                                        <p:cTn id="17" dur="715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audio>
              <p:cMediaNode vol="80000">
                <p:cTn id="19" fill="hold" display="0">
                  <p:stCondLst>
                    <p:cond delay="indefinite"/>
                  </p:stCondLst>
                  <p:endCondLst>
                    <p:cond evt="onStopAudio" delay="0">
                      <p:tgtEl>
                        <p:sldTgt/>
                      </p:tgtEl>
                    </p:cond>
                  </p:endCondLst>
                </p:cTn>
                <p:tgtEl>
                  <p:spTgt spid="6"/>
                </p:tgtEl>
              </p:cMediaNode>
            </p:audio>
          </p:childTnLst>
        </p:cTn>
      </p:par>
    </p:tnLst>
    <p:bldLst>
      <p:bldP spid="4" grpId="0" build="p"/>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79BEC-02EC-B91D-AD6F-AC3124299FA3}"/>
              </a:ext>
            </a:extLst>
          </p:cNvPr>
          <p:cNvSpPr>
            <a:spLocks noGrp="1"/>
          </p:cNvSpPr>
          <p:nvPr>
            <p:ph type="title"/>
          </p:nvPr>
        </p:nvSpPr>
        <p:spPr/>
        <p:txBody>
          <a:bodyPr/>
          <a:lstStyle/>
          <a:p>
            <a:r>
              <a:rPr lang="en-US" dirty="0"/>
              <a:t>Scriptural Foundation of the Office of Deacon</a:t>
            </a:r>
          </a:p>
        </p:txBody>
      </p:sp>
      <p:sp>
        <p:nvSpPr>
          <p:cNvPr id="4" name="Content Placeholder 3">
            <a:extLst>
              <a:ext uri="{FF2B5EF4-FFF2-40B4-BE49-F238E27FC236}">
                <a16:creationId xmlns:a16="http://schemas.microsoft.com/office/drawing/2014/main" id="{7F11289B-FAC1-D741-CF4B-72C624554A57}"/>
              </a:ext>
            </a:extLst>
          </p:cNvPr>
          <p:cNvSpPr>
            <a:spLocks noGrp="1"/>
          </p:cNvSpPr>
          <p:nvPr>
            <p:ph sz="quarter" idx="13"/>
          </p:nvPr>
        </p:nvSpPr>
        <p:spPr>
          <a:xfrm>
            <a:off x="3705040" y="2028973"/>
            <a:ext cx="7693025" cy="1106488"/>
          </a:xfrm>
        </p:spPr>
        <p:txBody>
          <a:bodyPr/>
          <a:lstStyle/>
          <a:p>
            <a:r>
              <a:rPr lang="en-US" dirty="0"/>
              <a:t>Responding to the commandment of God, Moses set apart in the wilderness the men of the Tribe of Levi to serve in the Tabernacle (Numbers 8:16 – 22). </a:t>
            </a:r>
          </a:p>
        </p:txBody>
      </p:sp>
      <p:sp>
        <p:nvSpPr>
          <p:cNvPr id="3" name="Content Placeholder 3">
            <a:extLst>
              <a:ext uri="{FF2B5EF4-FFF2-40B4-BE49-F238E27FC236}">
                <a16:creationId xmlns:a16="http://schemas.microsoft.com/office/drawing/2014/main" id="{593E882C-4344-AEC5-C7E0-182277652C20}"/>
              </a:ext>
            </a:extLst>
          </p:cNvPr>
          <p:cNvSpPr txBox="1">
            <a:spLocks/>
          </p:cNvSpPr>
          <p:nvPr/>
        </p:nvSpPr>
        <p:spPr>
          <a:xfrm>
            <a:off x="3705040" y="3464886"/>
            <a:ext cx="7693025" cy="1106488"/>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5029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9601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3pPr>
            <a:lvl4pPr marL="14173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4pPr>
            <a:lvl5pPr marL="18745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They were to serve under Aaron and his sons by serving in the courts, watching over the tabernacle that no unclean thing would desecrate the tabernacle.</a:t>
            </a:r>
          </a:p>
        </p:txBody>
      </p:sp>
      <p:pic>
        <p:nvPicPr>
          <p:cNvPr id="5" name="Andrew1">
            <a:hlinkClick r:id="" action="ppaction://media"/>
            <a:extLst>
              <a:ext uri="{FF2B5EF4-FFF2-40B4-BE49-F238E27FC236}">
                <a16:creationId xmlns:a16="http://schemas.microsoft.com/office/drawing/2014/main" id="{E3845551-E864-C441-2600-1EC6B254FAF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8990" y="2029182"/>
            <a:ext cx="609600" cy="609600"/>
          </a:xfrm>
          <a:prstGeom prst="rect">
            <a:avLst/>
          </a:prstGeom>
        </p:spPr>
      </p:pic>
      <p:pic>
        <p:nvPicPr>
          <p:cNvPr id="6" name="Andrew2">
            <a:hlinkClick r:id="" action="ppaction://media"/>
            <a:extLst>
              <a:ext uri="{FF2B5EF4-FFF2-40B4-BE49-F238E27FC236}">
                <a16:creationId xmlns:a16="http://schemas.microsoft.com/office/drawing/2014/main" id="{62E5CAA8-C744-D9FF-AFC0-C316E56D1D1C}"/>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38990" y="3713330"/>
            <a:ext cx="609600" cy="609600"/>
          </a:xfrm>
          <a:prstGeom prst="rect">
            <a:avLst/>
          </a:prstGeom>
        </p:spPr>
      </p:pic>
    </p:spTree>
    <p:extLst>
      <p:ext uri="{BB962C8B-B14F-4D97-AF65-F5344CB8AC3E}">
        <p14:creationId xmlns:p14="http://schemas.microsoft.com/office/powerpoint/2010/main" val="100889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7608" fill="hold"/>
                                        <p:tgtEl>
                                          <p:spTgt spid="5"/>
                                        </p:tgtEl>
                                      </p:cBhvr>
                                    </p:cmd>
                                  </p:childTnLst>
                                </p:cTn>
                              </p:par>
                            </p:childTnLst>
                          </p:cTn>
                        </p:par>
                        <p:par>
                          <p:cTn id="11" fill="hold">
                            <p:stCondLst>
                              <p:cond delay="8108"/>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8608"/>
                            </p:stCondLst>
                            <p:childTnLst>
                              <p:par>
                                <p:cTn id="16" presetID="1" presetClass="mediacall" presetSubtype="0" fill="hold" nodeType="afterEffect">
                                  <p:stCondLst>
                                    <p:cond delay="0"/>
                                  </p:stCondLst>
                                  <p:childTnLst>
                                    <p:cmd type="call" cmd="playFrom(0.0)">
                                      <p:cBhvr>
                                        <p:cTn id="17" dur="87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audio>
              <p:cMediaNode vol="80000">
                <p:cTn id="19" fill="hold" display="0">
                  <p:stCondLst>
                    <p:cond delay="indefinite"/>
                  </p:stCondLst>
                  <p:endCondLst>
                    <p:cond evt="onStopAudio" delay="0">
                      <p:tgtEl>
                        <p:sldTgt/>
                      </p:tgtEl>
                    </p:cond>
                  </p:endCondLst>
                </p:cTn>
                <p:tgtEl>
                  <p:spTgt spid="6"/>
                </p:tgtEl>
              </p:cMediaNode>
            </p:audio>
          </p:childTnLst>
        </p:cTn>
      </p:par>
    </p:tnLst>
    <p:bldLst>
      <p:bldP spid="4" grpId="0" build="p"/>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BDFF5-4661-7BBF-6587-2E63D749F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A0741-B9B0-8B83-97A0-BA883B018712}"/>
              </a:ext>
            </a:extLst>
          </p:cNvPr>
          <p:cNvSpPr>
            <a:spLocks noGrp="1"/>
          </p:cNvSpPr>
          <p:nvPr>
            <p:ph type="title"/>
          </p:nvPr>
        </p:nvSpPr>
        <p:spPr/>
        <p:txBody>
          <a:bodyPr/>
          <a:lstStyle/>
          <a:p>
            <a:r>
              <a:rPr lang="en-US" dirty="0"/>
              <a:t>Scriptural Foundation of the Office of Deacon</a:t>
            </a:r>
          </a:p>
        </p:txBody>
      </p:sp>
      <p:sp>
        <p:nvSpPr>
          <p:cNvPr id="4" name="Content Placeholder 3">
            <a:extLst>
              <a:ext uri="{FF2B5EF4-FFF2-40B4-BE49-F238E27FC236}">
                <a16:creationId xmlns:a16="http://schemas.microsoft.com/office/drawing/2014/main" id="{70568395-5125-691D-5E57-80152E491656}"/>
              </a:ext>
            </a:extLst>
          </p:cNvPr>
          <p:cNvSpPr>
            <a:spLocks noGrp="1"/>
          </p:cNvSpPr>
          <p:nvPr>
            <p:ph sz="quarter" idx="13"/>
          </p:nvPr>
        </p:nvSpPr>
        <p:spPr>
          <a:xfrm>
            <a:off x="3811695" y="2587720"/>
            <a:ext cx="7693025" cy="1106488"/>
          </a:xfrm>
        </p:spPr>
        <p:txBody>
          <a:bodyPr/>
          <a:lstStyle/>
          <a:p>
            <a:r>
              <a:rPr lang="en-US" dirty="0"/>
              <a:t>They were to be custodians and transporters of the Tabernacle and its equipment. With the end of the Mosaic dispensation and the rise of the early Christian Church, the need for ritualism decreased and the demand of a better ministry arose. </a:t>
            </a:r>
          </a:p>
          <a:p>
            <a:r>
              <a:rPr lang="en-US" dirty="0"/>
              <a:t>As the New Testament Church grew, the needs of the Saints became more diverse, particularly as the church reached out beyond Judaism. </a:t>
            </a:r>
          </a:p>
        </p:txBody>
      </p:sp>
      <p:pic>
        <p:nvPicPr>
          <p:cNvPr id="3" name="Andrew1">
            <a:hlinkClick r:id="" action="ppaction://media"/>
            <a:extLst>
              <a:ext uri="{FF2B5EF4-FFF2-40B4-BE49-F238E27FC236}">
                <a16:creationId xmlns:a16="http://schemas.microsoft.com/office/drawing/2014/main" id="{41A2F333-3B77-3024-FC73-B171ED3DD90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8835" y="2213809"/>
            <a:ext cx="609600" cy="609600"/>
          </a:xfrm>
          <a:prstGeom prst="rect">
            <a:avLst/>
          </a:prstGeom>
        </p:spPr>
      </p:pic>
      <p:pic>
        <p:nvPicPr>
          <p:cNvPr id="5" name="Andrew2">
            <a:hlinkClick r:id="" action="ppaction://media"/>
            <a:extLst>
              <a:ext uri="{FF2B5EF4-FFF2-40B4-BE49-F238E27FC236}">
                <a16:creationId xmlns:a16="http://schemas.microsoft.com/office/drawing/2014/main" id="{A7EF492C-B8FB-B24A-0DE4-C19FAE2B0575}"/>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28835" y="4339391"/>
            <a:ext cx="609600" cy="609600"/>
          </a:xfrm>
          <a:prstGeom prst="rect">
            <a:avLst/>
          </a:prstGeom>
        </p:spPr>
      </p:pic>
    </p:spTree>
    <p:extLst>
      <p:ext uri="{BB962C8B-B14F-4D97-AF65-F5344CB8AC3E}">
        <p14:creationId xmlns:p14="http://schemas.microsoft.com/office/powerpoint/2010/main" val="302728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4184" fill="hold"/>
                                        <p:tgtEl>
                                          <p:spTgt spid="3"/>
                                        </p:tgtEl>
                                      </p:cBhvr>
                                    </p:cmd>
                                  </p:childTnLst>
                                </p:cTn>
                              </p:par>
                            </p:childTnLst>
                          </p:cTn>
                        </p:par>
                        <p:par>
                          <p:cTn id="11" fill="hold">
                            <p:stCondLst>
                              <p:cond delay="14684"/>
                            </p:stCondLst>
                            <p:childTnLst>
                              <p:par>
                                <p:cTn id="12" presetID="22" presetClass="entr" presetSubtype="8"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left)">
                                      <p:cBhvr>
                                        <p:cTn id="14" dur="500"/>
                                        <p:tgtEl>
                                          <p:spTgt spid="4">
                                            <p:txEl>
                                              <p:pRg st="1" end="1"/>
                                            </p:txEl>
                                          </p:spTgt>
                                        </p:tgtEl>
                                      </p:cBhvr>
                                    </p:animEffect>
                                  </p:childTnLst>
                                </p:cTn>
                              </p:par>
                            </p:childTnLst>
                          </p:cTn>
                        </p:par>
                        <p:par>
                          <p:cTn id="15" fill="hold">
                            <p:stCondLst>
                              <p:cond delay="15184"/>
                            </p:stCondLst>
                            <p:childTnLst>
                              <p:par>
                                <p:cTn id="16" presetID="1" presetClass="mediacall" presetSubtype="0" fill="hold" nodeType="afterEffect">
                                  <p:stCondLst>
                                    <p:cond delay="0"/>
                                  </p:stCondLst>
                                  <p:childTnLst>
                                    <p:cmd type="call" cmd="playFrom(0.0)">
                                      <p:cBhvr>
                                        <p:cTn id="17" dur="80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
                </p:tgtEl>
              </p:cMediaNode>
            </p:audio>
            <p:audio>
              <p:cMediaNode vol="80000">
                <p:cTn id="19" fill="hold" display="0">
                  <p:stCondLst>
                    <p:cond delay="indefinite"/>
                  </p:stCondLst>
                  <p:endCondLst>
                    <p:cond evt="onStopAudio" delay="0">
                      <p:tgtEl>
                        <p:sldTgt/>
                      </p:tgtEl>
                    </p:cond>
                  </p:endCondLst>
                </p:cTn>
                <p:tgtEl>
                  <p:spTgt spid="5"/>
                </p:tgtEl>
              </p:cMediaNode>
            </p:audio>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8B067-5E8D-5C44-D91E-BF7175C252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E7447-FF57-497E-C969-4E3038247298}"/>
              </a:ext>
            </a:extLst>
          </p:cNvPr>
          <p:cNvSpPr>
            <a:spLocks noGrp="1"/>
          </p:cNvSpPr>
          <p:nvPr>
            <p:ph type="title"/>
          </p:nvPr>
        </p:nvSpPr>
        <p:spPr/>
        <p:txBody>
          <a:bodyPr/>
          <a:lstStyle/>
          <a:p>
            <a:r>
              <a:rPr lang="en-US" dirty="0"/>
              <a:t>Scriptural Foundation of the Office of Deacon</a:t>
            </a:r>
          </a:p>
        </p:txBody>
      </p:sp>
      <p:sp>
        <p:nvSpPr>
          <p:cNvPr id="4" name="Content Placeholder 3">
            <a:extLst>
              <a:ext uri="{FF2B5EF4-FFF2-40B4-BE49-F238E27FC236}">
                <a16:creationId xmlns:a16="http://schemas.microsoft.com/office/drawing/2014/main" id="{9479CCB1-48BC-088A-5AE4-2B571DDEDA60}"/>
              </a:ext>
            </a:extLst>
          </p:cNvPr>
          <p:cNvSpPr>
            <a:spLocks noGrp="1"/>
          </p:cNvSpPr>
          <p:nvPr>
            <p:ph sz="quarter" idx="13"/>
          </p:nvPr>
        </p:nvSpPr>
        <p:spPr>
          <a:xfrm>
            <a:off x="3750851" y="2871184"/>
            <a:ext cx="7693025" cy="1106488"/>
          </a:xfrm>
        </p:spPr>
        <p:txBody>
          <a:bodyPr/>
          <a:lstStyle/>
          <a:p>
            <a:r>
              <a:rPr lang="en-US" dirty="0"/>
              <a:t>The Restored Church follows the same pattern of priesthood established in the New Testament. </a:t>
            </a:r>
          </a:p>
          <a:p>
            <a:r>
              <a:rPr lang="en-US" dirty="0"/>
              <a:t>The demands for increased ministry – particularly a temporal and preparatory ministry, caused the continued need for the office of Deacon that fulfills the care of the body of Christ.</a:t>
            </a:r>
          </a:p>
        </p:txBody>
      </p:sp>
      <p:pic>
        <p:nvPicPr>
          <p:cNvPr id="3" name="Andrew1">
            <a:hlinkClick r:id="" action="ppaction://media"/>
            <a:extLst>
              <a:ext uri="{FF2B5EF4-FFF2-40B4-BE49-F238E27FC236}">
                <a16:creationId xmlns:a16="http://schemas.microsoft.com/office/drawing/2014/main" id="{D96D5505-8D93-D052-ABA2-9A8EB4885BF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7131" y="2566384"/>
            <a:ext cx="609600" cy="609600"/>
          </a:xfrm>
          <a:prstGeom prst="rect">
            <a:avLst/>
          </a:prstGeom>
        </p:spPr>
      </p:pic>
      <p:pic>
        <p:nvPicPr>
          <p:cNvPr id="5" name="Andrew2">
            <a:hlinkClick r:id="" action="ppaction://media"/>
            <a:extLst>
              <a:ext uri="{FF2B5EF4-FFF2-40B4-BE49-F238E27FC236}">
                <a16:creationId xmlns:a16="http://schemas.microsoft.com/office/drawing/2014/main" id="{F27DCBB1-A50C-725D-2940-07B328598FEC}"/>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907131" y="3762375"/>
            <a:ext cx="609600" cy="609600"/>
          </a:xfrm>
          <a:prstGeom prst="rect">
            <a:avLst/>
          </a:prstGeom>
        </p:spPr>
      </p:pic>
    </p:spTree>
    <p:extLst>
      <p:ext uri="{BB962C8B-B14F-4D97-AF65-F5344CB8AC3E}">
        <p14:creationId xmlns:p14="http://schemas.microsoft.com/office/powerpoint/2010/main" val="107864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5040" fill="hold"/>
                                        <p:tgtEl>
                                          <p:spTgt spid="3"/>
                                        </p:tgtEl>
                                      </p:cBhvr>
                                    </p:cmd>
                                  </p:childTnLst>
                                </p:cTn>
                              </p:par>
                            </p:childTnLst>
                          </p:cTn>
                        </p:par>
                        <p:par>
                          <p:cTn id="11" fill="hold">
                            <p:stCondLst>
                              <p:cond delay="5540"/>
                            </p:stCondLst>
                            <p:childTnLst>
                              <p:par>
                                <p:cTn id="12" presetID="22" presetClass="entr" presetSubtype="8"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left)">
                                      <p:cBhvr>
                                        <p:cTn id="14" dur="500"/>
                                        <p:tgtEl>
                                          <p:spTgt spid="4">
                                            <p:txEl>
                                              <p:pRg st="1" end="1"/>
                                            </p:txEl>
                                          </p:spTgt>
                                        </p:tgtEl>
                                      </p:cBhvr>
                                    </p:animEffect>
                                  </p:childTnLst>
                                </p:cTn>
                              </p:par>
                            </p:childTnLst>
                          </p:cTn>
                        </p:par>
                        <p:par>
                          <p:cTn id="15" fill="hold">
                            <p:stCondLst>
                              <p:cond delay="6040"/>
                            </p:stCondLst>
                            <p:childTnLst>
                              <p:par>
                                <p:cTn id="16" presetID="1" presetClass="mediacall" presetSubtype="0" fill="hold" nodeType="afterEffect">
                                  <p:stCondLst>
                                    <p:cond delay="0"/>
                                  </p:stCondLst>
                                  <p:childTnLst>
                                    <p:cmd type="call" cmd="playFrom(0.0)">
                                      <p:cBhvr>
                                        <p:cTn id="17" dur="94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
                </p:tgtEl>
              </p:cMediaNode>
            </p:audio>
            <p:audio>
              <p:cMediaNode vol="80000">
                <p:cTn id="19" fill="hold" display="0">
                  <p:stCondLst>
                    <p:cond delay="indefinite"/>
                  </p:stCondLst>
                  <p:endCondLst>
                    <p:cond evt="onStopAudio" delay="0">
                      <p:tgtEl>
                        <p:sldTgt/>
                      </p:tgtEl>
                    </p:cond>
                  </p:endCondLst>
                </p:cTn>
                <p:tgtEl>
                  <p:spTgt spid="5"/>
                </p:tgtEl>
              </p:cMediaNode>
            </p:audio>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83246-6FAB-CA50-2AEC-2C36EC631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75146-25E5-6E86-F4B1-32EBB0EC6300}"/>
              </a:ext>
            </a:extLst>
          </p:cNvPr>
          <p:cNvSpPr>
            <a:spLocks noGrp="1"/>
          </p:cNvSpPr>
          <p:nvPr>
            <p:ph type="title"/>
          </p:nvPr>
        </p:nvSpPr>
        <p:spPr/>
        <p:txBody>
          <a:bodyPr/>
          <a:lstStyle/>
          <a:p>
            <a:r>
              <a:rPr lang="en-US" dirty="0"/>
              <a:t>Scriptural Foundation of the Office of Deacon</a:t>
            </a:r>
          </a:p>
        </p:txBody>
      </p:sp>
      <p:sp>
        <p:nvSpPr>
          <p:cNvPr id="4" name="Content Placeholder 3">
            <a:extLst>
              <a:ext uri="{FF2B5EF4-FFF2-40B4-BE49-F238E27FC236}">
                <a16:creationId xmlns:a16="http://schemas.microsoft.com/office/drawing/2014/main" id="{96B803C5-0C67-B700-9739-B4AE54D3D765}"/>
              </a:ext>
            </a:extLst>
          </p:cNvPr>
          <p:cNvSpPr>
            <a:spLocks noGrp="1"/>
          </p:cNvSpPr>
          <p:nvPr>
            <p:ph sz="quarter" idx="13"/>
          </p:nvPr>
        </p:nvSpPr>
        <p:spPr>
          <a:xfrm>
            <a:off x="3812398" y="2627589"/>
            <a:ext cx="7693025" cy="1106488"/>
          </a:xfrm>
        </p:spPr>
        <p:txBody>
          <a:bodyPr/>
          <a:lstStyle/>
          <a:p>
            <a:r>
              <a:rPr lang="en-US" dirty="0"/>
              <a:t>In the sixth chapter of Acts, a situation arose that was caused by the growth of the church, leading to a dispute between the Hebrew and Grecian saints. The Grecians believed that their widows were being neglected in their daily needs. (Acts 6:1). </a:t>
            </a:r>
          </a:p>
        </p:txBody>
      </p:sp>
      <p:pic>
        <p:nvPicPr>
          <p:cNvPr id="3" name="Andrew1">
            <a:hlinkClick r:id="" action="ppaction://media"/>
            <a:extLst>
              <a:ext uri="{FF2B5EF4-FFF2-40B4-BE49-F238E27FC236}">
                <a16:creationId xmlns:a16="http://schemas.microsoft.com/office/drawing/2014/main" id="{1C6A5416-8864-E81E-E6F8-8FD1DF19D49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3878" y="2571233"/>
            <a:ext cx="609600" cy="609600"/>
          </a:xfrm>
          <a:prstGeom prst="rect">
            <a:avLst/>
          </a:prstGeom>
        </p:spPr>
      </p:pic>
    </p:spTree>
    <p:extLst>
      <p:ext uri="{BB962C8B-B14F-4D97-AF65-F5344CB8AC3E}">
        <p14:creationId xmlns:p14="http://schemas.microsoft.com/office/powerpoint/2010/main" val="140453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26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C1AD7-572E-A1D8-3704-816BAF86B9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871DD-11AC-99F1-3EC5-4CA394D1BBFD}"/>
              </a:ext>
            </a:extLst>
          </p:cNvPr>
          <p:cNvSpPr>
            <a:spLocks noGrp="1"/>
          </p:cNvSpPr>
          <p:nvPr>
            <p:ph type="title"/>
          </p:nvPr>
        </p:nvSpPr>
        <p:spPr/>
        <p:txBody>
          <a:bodyPr/>
          <a:lstStyle/>
          <a:p>
            <a:r>
              <a:rPr lang="en-US" dirty="0"/>
              <a:t>Scriptural Foundation of the Office of Deacon</a:t>
            </a:r>
          </a:p>
        </p:txBody>
      </p:sp>
      <p:sp>
        <p:nvSpPr>
          <p:cNvPr id="4" name="Content Placeholder 3">
            <a:extLst>
              <a:ext uri="{FF2B5EF4-FFF2-40B4-BE49-F238E27FC236}">
                <a16:creationId xmlns:a16="http://schemas.microsoft.com/office/drawing/2014/main" id="{572359E3-0012-0439-1916-6201AA372121}"/>
              </a:ext>
            </a:extLst>
          </p:cNvPr>
          <p:cNvSpPr>
            <a:spLocks noGrp="1"/>
          </p:cNvSpPr>
          <p:nvPr>
            <p:ph sz="quarter" idx="13"/>
          </p:nvPr>
        </p:nvSpPr>
        <p:spPr>
          <a:xfrm>
            <a:off x="3794814" y="2695729"/>
            <a:ext cx="7837410" cy="1106488"/>
          </a:xfrm>
        </p:spPr>
        <p:txBody>
          <a:bodyPr/>
          <a:lstStyle/>
          <a:p>
            <a:r>
              <a:rPr lang="en-US" dirty="0"/>
              <a:t>The Twelve called the church together and told them that they could not leave the word of God and serve those at tables. (verse 2). </a:t>
            </a:r>
          </a:p>
          <a:p>
            <a:r>
              <a:rPr lang="en-US" dirty="0"/>
              <a:t>They called for the brethren of the church to provide the names of seven men who were of honest report and full of the Holy Ghost. </a:t>
            </a:r>
          </a:p>
          <a:p>
            <a:r>
              <a:rPr lang="en-US" dirty="0"/>
              <a:t>Those seven men, Stephen, Philip, </a:t>
            </a:r>
            <a:r>
              <a:rPr lang="en-US" dirty="0" err="1"/>
              <a:t>Prochorus</a:t>
            </a:r>
            <a:r>
              <a:rPr lang="en-US" dirty="0"/>
              <a:t>, Nicanor, Timon, </a:t>
            </a:r>
            <a:r>
              <a:rPr lang="en-US" dirty="0" err="1"/>
              <a:t>Parmenas</a:t>
            </a:r>
            <a:r>
              <a:rPr lang="en-US" dirty="0"/>
              <a:t>, and Nicolas were ordained to the Office of Deacon to serve the temporal needs of the church.</a:t>
            </a:r>
          </a:p>
        </p:txBody>
      </p:sp>
      <p:pic>
        <p:nvPicPr>
          <p:cNvPr id="3" name="Andrew1">
            <a:hlinkClick r:id="" action="ppaction://media"/>
            <a:extLst>
              <a:ext uri="{FF2B5EF4-FFF2-40B4-BE49-F238E27FC236}">
                <a16:creationId xmlns:a16="http://schemas.microsoft.com/office/drawing/2014/main" id="{AF91A0C7-F79A-2267-449E-B377BB445D1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51094" y="1447800"/>
            <a:ext cx="609600" cy="609600"/>
          </a:xfrm>
          <a:prstGeom prst="rect">
            <a:avLst/>
          </a:prstGeom>
        </p:spPr>
      </p:pic>
      <p:pic>
        <p:nvPicPr>
          <p:cNvPr id="5" name="Andrew2">
            <a:hlinkClick r:id="" action="ppaction://media"/>
            <a:extLst>
              <a:ext uri="{FF2B5EF4-FFF2-40B4-BE49-F238E27FC236}">
                <a16:creationId xmlns:a16="http://schemas.microsoft.com/office/drawing/2014/main" id="{43A8184B-9844-C853-24A6-76330E05E838}"/>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58687" y="2944173"/>
            <a:ext cx="609600" cy="609600"/>
          </a:xfrm>
          <a:prstGeom prst="rect">
            <a:avLst/>
          </a:prstGeom>
        </p:spPr>
      </p:pic>
      <p:pic>
        <p:nvPicPr>
          <p:cNvPr id="6" name="Andrew3">
            <a:hlinkClick r:id="" action="ppaction://media"/>
            <a:extLst>
              <a:ext uri="{FF2B5EF4-FFF2-40B4-BE49-F238E27FC236}">
                <a16:creationId xmlns:a16="http://schemas.microsoft.com/office/drawing/2014/main" id="{75477979-DCE8-FEF0-9B7F-8E1E2E1E7E5D}"/>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905334" y="4440546"/>
            <a:ext cx="609600" cy="609600"/>
          </a:xfrm>
          <a:prstGeom prst="rect">
            <a:avLst/>
          </a:prstGeom>
        </p:spPr>
      </p:pic>
    </p:spTree>
    <p:extLst>
      <p:ext uri="{BB962C8B-B14F-4D97-AF65-F5344CB8AC3E}">
        <p14:creationId xmlns:p14="http://schemas.microsoft.com/office/powerpoint/2010/main" val="144293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5808" fill="hold"/>
                                        <p:tgtEl>
                                          <p:spTgt spid="3"/>
                                        </p:tgtEl>
                                      </p:cBhvr>
                                    </p:cmd>
                                  </p:childTnLst>
                                </p:cTn>
                              </p:par>
                            </p:childTnLst>
                          </p:cTn>
                        </p:par>
                        <p:par>
                          <p:cTn id="11" fill="hold">
                            <p:stCondLst>
                              <p:cond delay="6308"/>
                            </p:stCondLst>
                            <p:childTnLst>
                              <p:par>
                                <p:cTn id="12" presetID="22" presetClass="entr" presetSubtype="8"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left)">
                                      <p:cBhvr>
                                        <p:cTn id="14" dur="500"/>
                                        <p:tgtEl>
                                          <p:spTgt spid="4">
                                            <p:txEl>
                                              <p:pRg st="1" end="1"/>
                                            </p:txEl>
                                          </p:spTgt>
                                        </p:tgtEl>
                                      </p:cBhvr>
                                    </p:animEffect>
                                  </p:childTnLst>
                                </p:cTn>
                              </p:par>
                            </p:childTnLst>
                          </p:cTn>
                        </p:par>
                        <p:par>
                          <p:cTn id="15" fill="hold">
                            <p:stCondLst>
                              <p:cond delay="6808"/>
                            </p:stCondLst>
                            <p:childTnLst>
                              <p:par>
                                <p:cTn id="16" presetID="1" presetClass="mediacall" presetSubtype="0" fill="hold" nodeType="afterEffect">
                                  <p:stCondLst>
                                    <p:cond delay="0"/>
                                  </p:stCondLst>
                                  <p:childTnLst>
                                    <p:cmd type="call" cmd="playFrom(0.0)">
                                      <p:cBhvr>
                                        <p:cTn id="17" dur="6744" fill="hold"/>
                                        <p:tgtEl>
                                          <p:spTgt spid="5"/>
                                        </p:tgtEl>
                                      </p:cBhvr>
                                    </p:cmd>
                                  </p:childTnLst>
                                </p:cTn>
                              </p:par>
                            </p:childTnLst>
                          </p:cTn>
                        </p:par>
                        <p:par>
                          <p:cTn id="18" fill="hold">
                            <p:stCondLst>
                              <p:cond delay="13552"/>
                            </p:stCondLst>
                            <p:childTnLst>
                              <p:par>
                                <p:cTn id="19" presetID="22" presetClass="entr" presetSubtype="8"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par>
                          <p:cTn id="22" fill="hold">
                            <p:stCondLst>
                              <p:cond delay="14052"/>
                            </p:stCondLst>
                            <p:childTnLst>
                              <p:par>
                                <p:cTn id="23" presetID="1" presetClass="mediacall" presetSubtype="0" fill="hold" nodeType="afterEffect">
                                  <p:stCondLst>
                                    <p:cond delay="0"/>
                                  </p:stCondLst>
                                  <p:childTnLst>
                                    <p:cmd type="call" cmd="playFrom(0.0)">
                                      <p:cBhvr>
                                        <p:cTn id="24" dur="93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3"/>
                </p:tgtEl>
              </p:cMediaNode>
            </p:audio>
            <p:audio>
              <p:cMediaNode vol="80000">
                <p:cTn id="26" fill="hold" display="0">
                  <p:stCondLst>
                    <p:cond delay="indefinite"/>
                  </p:stCondLst>
                  <p:endCondLst>
                    <p:cond evt="onStopAudio" delay="0">
                      <p:tgtEl>
                        <p:sldTgt/>
                      </p:tgtEl>
                    </p:cond>
                  </p:endCondLst>
                </p:cTn>
                <p:tgtEl>
                  <p:spTgt spid="5"/>
                </p:tgtEl>
              </p:cMediaNode>
            </p:audio>
            <p:audio>
              <p:cMediaNode vol="80000">
                <p:cTn id="27" fill="hold" display="0">
                  <p:stCondLst>
                    <p:cond delay="indefinite"/>
                  </p:stCondLst>
                  <p:endCondLst>
                    <p:cond evt="onStopAudio" delay="0">
                      <p:tgtEl>
                        <p:sldTgt/>
                      </p:tgtEl>
                    </p:cond>
                  </p:endCondLst>
                </p:cTn>
                <p:tgtEl>
                  <p:spTgt spid="6"/>
                </p:tgtEl>
              </p:cMediaNode>
            </p:audio>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2336D-0DD9-C0CF-ED90-D16D009739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58366-C278-CB76-2BE2-71D6804DD605}"/>
              </a:ext>
            </a:extLst>
          </p:cNvPr>
          <p:cNvSpPr>
            <a:spLocks noGrp="1"/>
          </p:cNvSpPr>
          <p:nvPr>
            <p:ph type="title"/>
          </p:nvPr>
        </p:nvSpPr>
        <p:spPr/>
        <p:txBody>
          <a:bodyPr/>
          <a:lstStyle/>
          <a:p>
            <a:r>
              <a:rPr lang="en-US" dirty="0"/>
              <a:t>Scriptural Foundation of the Office of Deacon</a:t>
            </a:r>
          </a:p>
        </p:txBody>
      </p:sp>
      <p:sp>
        <p:nvSpPr>
          <p:cNvPr id="4" name="Content Placeholder 3">
            <a:extLst>
              <a:ext uri="{FF2B5EF4-FFF2-40B4-BE49-F238E27FC236}">
                <a16:creationId xmlns:a16="http://schemas.microsoft.com/office/drawing/2014/main" id="{AAC7BFBA-3704-52AC-B8C8-F1B35C205542}"/>
              </a:ext>
            </a:extLst>
          </p:cNvPr>
          <p:cNvSpPr>
            <a:spLocks noGrp="1"/>
          </p:cNvSpPr>
          <p:nvPr>
            <p:ph sz="quarter" idx="13"/>
          </p:nvPr>
        </p:nvSpPr>
        <p:spPr>
          <a:xfrm>
            <a:off x="3847568" y="2913680"/>
            <a:ext cx="7693025" cy="1106488"/>
          </a:xfrm>
        </p:spPr>
        <p:txBody>
          <a:bodyPr/>
          <a:lstStyle/>
          <a:p>
            <a:r>
              <a:rPr lang="en-US" dirty="0"/>
              <a:t>Even as the ministry of the Deacon was to be a temporal and preparatory ministry, it nonetheless requires a stringent faith and testimony of one befitting the service to both God and mankind. </a:t>
            </a:r>
          </a:p>
          <a:p>
            <a:r>
              <a:rPr lang="en-US" dirty="0"/>
              <a:t>We find in I Timothy 3, such requirements expressed as necessary for holding this office.</a:t>
            </a:r>
          </a:p>
          <a:p>
            <a:pPr lvl="1"/>
            <a:r>
              <a:rPr lang="en-US" sz="2000" i="1" dirty="0"/>
              <a:t>Likewise the deacons must be grave, not double-tongued, not given to much wine, not greedy of filthy lucre; Holding the mystery of the faith in a pure conscience. And let these also first be proved; then let them use the office of a deacon, being found blameless. Even so must their wives be grave, not slanderers, sober, faithful in all things. Let the deacons be the husbands of one wife, ruling their children and their own houses will. For they that have used the office of a deacon will purchase to themselves a good degree, and great boldness in the faith which is in Christ Jesus.</a:t>
            </a:r>
          </a:p>
        </p:txBody>
      </p:sp>
      <p:pic>
        <p:nvPicPr>
          <p:cNvPr id="3" name="Andrew1">
            <a:hlinkClick r:id="" action="ppaction://media"/>
            <a:extLst>
              <a:ext uri="{FF2B5EF4-FFF2-40B4-BE49-F238E27FC236}">
                <a16:creationId xmlns:a16="http://schemas.microsoft.com/office/drawing/2014/main" id="{FB310FDA-C8BB-B74B-90F2-153145C4463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09600" y="1533525"/>
            <a:ext cx="609600" cy="609600"/>
          </a:xfrm>
          <a:prstGeom prst="rect">
            <a:avLst/>
          </a:prstGeom>
        </p:spPr>
      </p:pic>
      <p:pic>
        <p:nvPicPr>
          <p:cNvPr id="7" name="Andrew2">
            <a:hlinkClick r:id="" action="ppaction://media"/>
            <a:extLst>
              <a:ext uri="{FF2B5EF4-FFF2-40B4-BE49-F238E27FC236}">
                <a16:creationId xmlns:a16="http://schemas.microsoft.com/office/drawing/2014/main" id="{F71DF4E6-BF24-248B-132E-1DE61CC22D95}"/>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59365" y="2843227"/>
            <a:ext cx="609600" cy="609600"/>
          </a:xfrm>
          <a:prstGeom prst="rect">
            <a:avLst/>
          </a:prstGeom>
        </p:spPr>
      </p:pic>
      <p:pic>
        <p:nvPicPr>
          <p:cNvPr id="5" name="Andrew3">
            <a:hlinkClick r:id="" action="ppaction://media"/>
            <a:extLst>
              <a:ext uri="{FF2B5EF4-FFF2-40B4-BE49-F238E27FC236}">
                <a16:creationId xmlns:a16="http://schemas.microsoft.com/office/drawing/2014/main" id="{C74D02F8-0B3C-FCC9-E788-EC41D4EB90D1}"/>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759365" y="4410076"/>
            <a:ext cx="609600" cy="609600"/>
          </a:xfrm>
          <a:prstGeom prst="rect">
            <a:avLst/>
          </a:prstGeom>
        </p:spPr>
      </p:pic>
    </p:spTree>
    <p:extLst>
      <p:ext uri="{BB962C8B-B14F-4D97-AF65-F5344CB8AC3E}">
        <p14:creationId xmlns:p14="http://schemas.microsoft.com/office/powerpoint/2010/main" val="351809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1064" fill="hold"/>
                                        <p:tgtEl>
                                          <p:spTgt spid="3"/>
                                        </p:tgtEl>
                                      </p:cBhvr>
                                    </p:cmd>
                                  </p:childTnLst>
                                </p:cTn>
                              </p:par>
                            </p:childTnLst>
                          </p:cTn>
                        </p:par>
                        <p:par>
                          <p:cTn id="11" fill="hold">
                            <p:stCondLst>
                              <p:cond delay="11564"/>
                            </p:stCondLst>
                            <p:childTnLst>
                              <p:par>
                                <p:cTn id="12" presetID="22" presetClass="entr" presetSubtype="8"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left)">
                                      <p:cBhvr>
                                        <p:cTn id="14" dur="500"/>
                                        <p:tgtEl>
                                          <p:spTgt spid="4">
                                            <p:txEl>
                                              <p:pRg st="1" end="1"/>
                                            </p:txEl>
                                          </p:spTgt>
                                        </p:tgtEl>
                                      </p:cBhvr>
                                    </p:animEffect>
                                  </p:childTnLst>
                                </p:cTn>
                              </p:par>
                            </p:childTnLst>
                          </p:cTn>
                        </p:par>
                        <p:par>
                          <p:cTn id="15" fill="hold">
                            <p:stCondLst>
                              <p:cond delay="12064"/>
                            </p:stCondLst>
                            <p:childTnLst>
                              <p:par>
                                <p:cTn id="16" presetID="1" presetClass="mediacall" presetSubtype="0" fill="hold" nodeType="afterEffect">
                                  <p:stCondLst>
                                    <p:cond delay="0"/>
                                  </p:stCondLst>
                                  <p:childTnLst>
                                    <p:cmd type="call" cmd="playFrom(0.0)">
                                      <p:cBhvr>
                                        <p:cTn id="17" dur="6384" fill="hold"/>
                                        <p:tgtEl>
                                          <p:spTgt spid="7"/>
                                        </p:tgtEl>
                                      </p:cBhvr>
                                    </p:cmd>
                                  </p:childTnLst>
                                </p:cTn>
                              </p:par>
                            </p:childTnLst>
                          </p:cTn>
                        </p:par>
                        <p:par>
                          <p:cTn id="18" fill="hold">
                            <p:stCondLst>
                              <p:cond delay="18448"/>
                            </p:stCondLst>
                            <p:childTnLst>
                              <p:par>
                                <p:cTn id="19" presetID="22" presetClass="entr" presetSubtype="8"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par>
                          <p:cTn id="22" fill="hold">
                            <p:stCondLst>
                              <p:cond delay="18948"/>
                            </p:stCondLst>
                            <p:childTnLst>
                              <p:par>
                                <p:cTn id="23" presetID="1" presetClass="mediacall" presetSubtype="0" fill="hold" nodeType="afterEffect">
                                  <p:stCondLst>
                                    <p:cond delay="0"/>
                                  </p:stCondLst>
                                  <p:childTnLst>
                                    <p:cmd type="call" cmd="playFrom(0.0)">
                                      <p:cBhvr>
                                        <p:cTn id="24" dur="359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3"/>
                </p:tgtEl>
              </p:cMediaNode>
            </p:audio>
            <p:audio>
              <p:cMediaNode vol="80000">
                <p:cTn id="26" fill="hold" display="0">
                  <p:stCondLst>
                    <p:cond delay="indefinite"/>
                  </p:stCondLst>
                  <p:endCondLst>
                    <p:cond evt="onStopAudio" delay="0">
                      <p:tgtEl>
                        <p:sldTgt/>
                      </p:tgtEl>
                    </p:cond>
                  </p:endCondLst>
                </p:cTn>
                <p:tgtEl>
                  <p:spTgt spid="7"/>
                </p:tgtEl>
              </p:cMediaNode>
            </p:audio>
            <p:audio>
              <p:cMediaNode vol="80000">
                <p:cTn id="27" fill="hold" display="0">
                  <p:stCondLst>
                    <p:cond delay="indefinite"/>
                  </p:stCondLst>
                  <p:endCondLst>
                    <p:cond evt="onStopAudio" delay="0">
                      <p:tgtEl>
                        <p:sldTgt/>
                      </p:tgtEl>
                    </p:cond>
                  </p:endCondLst>
                </p:cTn>
                <p:tgtEl>
                  <p:spTgt spid="5"/>
                </p:tgtEl>
              </p:cMediaNode>
            </p:audio>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96752-2FFB-8CA6-5636-E0DCC66A81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9B57AC-8462-51B7-2A8F-566478BBE72D}"/>
              </a:ext>
            </a:extLst>
          </p:cNvPr>
          <p:cNvSpPr>
            <a:spLocks noGrp="1"/>
          </p:cNvSpPr>
          <p:nvPr>
            <p:ph type="title"/>
          </p:nvPr>
        </p:nvSpPr>
        <p:spPr/>
        <p:txBody>
          <a:bodyPr/>
          <a:lstStyle/>
          <a:p>
            <a:r>
              <a:rPr lang="en-US" dirty="0"/>
              <a:t>Scriptural Foundation of the Office of Deacon</a:t>
            </a:r>
          </a:p>
        </p:txBody>
      </p:sp>
      <p:sp>
        <p:nvSpPr>
          <p:cNvPr id="4" name="Content Placeholder 3">
            <a:extLst>
              <a:ext uri="{FF2B5EF4-FFF2-40B4-BE49-F238E27FC236}">
                <a16:creationId xmlns:a16="http://schemas.microsoft.com/office/drawing/2014/main" id="{FC49203E-BE48-4F71-DB9B-A4F8CA768C35}"/>
              </a:ext>
            </a:extLst>
          </p:cNvPr>
          <p:cNvSpPr>
            <a:spLocks noGrp="1"/>
          </p:cNvSpPr>
          <p:nvPr>
            <p:ph sz="quarter" idx="13"/>
          </p:nvPr>
        </p:nvSpPr>
        <p:spPr>
          <a:xfrm>
            <a:off x="3829982" y="1510966"/>
            <a:ext cx="7693025" cy="1106488"/>
          </a:xfrm>
        </p:spPr>
        <p:txBody>
          <a:bodyPr/>
          <a:lstStyle/>
          <a:p>
            <a:r>
              <a:rPr lang="en-US" dirty="0"/>
              <a:t>In the Restored Church, the Aaronic Order as a whole reflects the function and order as found in the New Testament. With the coming forth of the ministry of John the Baptist, the external focus of the Aaronic Order began to change to the internal or Spiritual aspects of faith. </a:t>
            </a:r>
          </a:p>
        </p:txBody>
      </p:sp>
      <p:sp>
        <p:nvSpPr>
          <p:cNvPr id="3" name="Content Placeholder 3">
            <a:extLst>
              <a:ext uri="{FF2B5EF4-FFF2-40B4-BE49-F238E27FC236}">
                <a16:creationId xmlns:a16="http://schemas.microsoft.com/office/drawing/2014/main" id="{7E1404F9-6D4B-C1C8-9108-BBEA1D52D5A8}"/>
              </a:ext>
            </a:extLst>
          </p:cNvPr>
          <p:cNvSpPr txBox="1">
            <a:spLocks/>
          </p:cNvSpPr>
          <p:nvPr/>
        </p:nvSpPr>
        <p:spPr>
          <a:xfrm>
            <a:off x="3829981" y="4006516"/>
            <a:ext cx="7693025" cy="1106488"/>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5029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9601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3pPr>
            <a:lvl4pPr marL="14173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4pPr>
            <a:lvl5pPr marL="18745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This pattern of the preparatory gospel was renewed with the Restoration of the Church in 1829, when John the Baptist appeared to Joseph Smith Jr. and Oliver Cowdery and ordained them to the Aaronic ministry of “repentance and baptism, and the remission of sins.”</a:t>
            </a:r>
          </a:p>
        </p:txBody>
      </p:sp>
      <p:pic>
        <p:nvPicPr>
          <p:cNvPr id="5" name="Andrew1">
            <a:hlinkClick r:id="" action="ppaction://media"/>
            <a:extLst>
              <a:ext uri="{FF2B5EF4-FFF2-40B4-BE49-F238E27FC236}">
                <a16:creationId xmlns:a16="http://schemas.microsoft.com/office/drawing/2014/main" id="{54ADBDB8-21AA-4575-C845-15045E8DF7A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1471" y="1534969"/>
            <a:ext cx="609600" cy="609600"/>
          </a:xfrm>
          <a:prstGeom prst="rect">
            <a:avLst/>
          </a:prstGeom>
        </p:spPr>
      </p:pic>
      <p:pic>
        <p:nvPicPr>
          <p:cNvPr id="7" name="Andrew2">
            <a:hlinkClick r:id="" action="ppaction://media"/>
            <a:extLst>
              <a:ext uri="{FF2B5EF4-FFF2-40B4-BE49-F238E27FC236}">
                <a16:creationId xmlns:a16="http://schemas.microsoft.com/office/drawing/2014/main" id="{12153EC3-6594-58A5-0562-CEA19ECF0E73}"/>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681462" y="4254960"/>
            <a:ext cx="609600" cy="609600"/>
          </a:xfrm>
          <a:prstGeom prst="rect">
            <a:avLst/>
          </a:prstGeom>
        </p:spPr>
      </p:pic>
    </p:spTree>
    <p:extLst>
      <p:ext uri="{BB962C8B-B14F-4D97-AF65-F5344CB8AC3E}">
        <p14:creationId xmlns:p14="http://schemas.microsoft.com/office/powerpoint/2010/main" val="284012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6584" fill="hold"/>
                                        <p:tgtEl>
                                          <p:spTgt spid="5"/>
                                        </p:tgtEl>
                                      </p:cBhvr>
                                    </p:cmd>
                                  </p:childTnLst>
                                </p:cTn>
                              </p:par>
                            </p:childTnLst>
                          </p:cTn>
                        </p:par>
                        <p:par>
                          <p:cTn id="11" fill="hold">
                            <p:stCondLst>
                              <p:cond delay="17084"/>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17584"/>
                            </p:stCondLst>
                            <p:childTnLst>
                              <p:par>
                                <p:cTn id="16" presetID="1" presetClass="mediacall" presetSubtype="0" fill="hold" nodeType="afterEffect">
                                  <p:stCondLst>
                                    <p:cond delay="0"/>
                                  </p:stCondLst>
                                  <p:childTnLst>
                                    <p:cmd type="call" cmd="playFrom(0.0)">
                                      <p:cBhvr>
                                        <p:cTn id="17" dur="148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audio>
              <p:cMediaNode vol="80000">
                <p:cTn id="19" fill="hold" display="0">
                  <p:stCondLst>
                    <p:cond delay="indefinite"/>
                  </p:stCondLst>
                  <p:endCondLst>
                    <p:cond evt="onStopAudio" delay="0">
                      <p:tgtEl>
                        <p:sldTgt/>
                      </p:tgtEl>
                    </p:cond>
                  </p:endCondLst>
                </p:cTn>
                <p:tgtEl>
                  <p:spTgt spid="7"/>
                </p:tgtEl>
              </p:cMediaNode>
            </p:audio>
          </p:childTnLst>
        </p:cTn>
      </p:par>
    </p:tnLst>
    <p:bldLst>
      <p:bldP spid="4" grpId="0" build="p"/>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9234F-F432-6CF0-E7D4-4C06F08A67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5FEE5-B7BD-1ACD-4B88-933C106D5705}"/>
              </a:ext>
            </a:extLst>
          </p:cNvPr>
          <p:cNvSpPr>
            <a:spLocks noGrp="1"/>
          </p:cNvSpPr>
          <p:nvPr>
            <p:ph type="title"/>
          </p:nvPr>
        </p:nvSpPr>
        <p:spPr/>
        <p:txBody>
          <a:bodyPr/>
          <a:lstStyle/>
          <a:p>
            <a:r>
              <a:rPr lang="en-US" dirty="0"/>
              <a:t>Scriptural Foundation of the Office of Deacon</a:t>
            </a:r>
          </a:p>
        </p:txBody>
      </p:sp>
      <p:sp>
        <p:nvSpPr>
          <p:cNvPr id="4" name="Content Placeholder 3">
            <a:extLst>
              <a:ext uri="{FF2B5EF4-FFF2-40B4-BE49-F238E27FC236}">
                <a16:creationId xmlns:a16="http://schemas.microsoft.com/office/drawing/2014/main" id="{29A9F227-C43D-3AF3-D5D3-04F67D5502D9}"/>
              </a:ext>
            </a:extLst>
          </p:cNvPr>
          <p:cNvSpPr>
            <a:spLocks noGrp="1"/>
          </p:cNvSpPr>
          <p:nvPr>
            <p:ph sz="quarter" idx="13"/>
          </p:nvPr>
        </p:nvSpPr>
        <p:spPr>
          <a:xfrm>
            <a:off x="3783823" y="1856064"/>
            <a:ext cx="7693025" cy="1106488"/>
          </a:xfrm>
        </p:spPr>
        <p:txBody>
          <a:bodyPr/>
          <a:lstStyle/>
          <a:p>
            <a:r>
              <a:rPr lang="en-US" dirty="0"/>
              <a:t>As the Restored Church grew, so did the specific definitions and delineations of the offices and mission of the lesser priesthood. </a:t>
            </a:r>
          </a:p>
        </p:txBody>
      </p:sp>
      <p:sp>
        <p:nvSpPr>
          <p:cNvPr id="3" name="Content Placeholder 3">
            <a:extLst>
              <a:ext uri="{FF2B5EF4-FFF2-40B4-BE49-F238E27FC236}">
                <a16:creationId xmlns:a16="http://schemas.microsoft.com/office/drawing/2014/main" id="{032AA6D1-68DA-2994-417D-98072680B1AB}"/>
              </a:ext>
            </a:extLst>
          </p:cNvPr>
          <p:cNvSpPr txBox="1">
            <a:spLocks/>
          </p:cNvSpPr>
          <p:nvPr/>
        </p:nvSpPr>
        <p:spPr>
          <a:xfrm>
            <a:off x="3783823" y="3342205"/>
            <a:ext cx="7693025" cy="1106488"/>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5029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9601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3pPr>
            <a:lvl4pPr marL="14173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4pPr>
            <a:lvl5pPr marL="1874520" indent="0" algn="l" defTabSz="914400" rtl="0" eaLnBrk="1" latinLnBrk="0" hangingPunct="1">
              <a:lnSpc>
                <a:spcPct val="100000"/>
              </a:lnSpc>
              <a:spcBef>
                <a:spcPts val="250"/>
              </a:spcBef>
              <a:spcAft>
                <a:spcPts val="1800"/>
              </a:spcAft>
              <a:buClr>
                <a:schemeClr val="accent1"/>
              </a:buClr>
              <a:buFontTx/>
              <a:buNone/>
              <a:defRPr sz="2400" kern="120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It is through the revelations given in the early days of the Restoration, that we find greater understanding of the Aaronic Order and in this lesson, the office of Deacon.</a:t>
            </a:r>
          </a:p>
        </p:txBody>
      </p:sp>
      <p:pic>
        <p:nvPicPr>
          <p:cNvPr id="5" name="Andrew1">
            <a:hlinkClick r:id="" action="ppaction://media"/>
            <a:extLst>
              <a:ext uri="{FF2B5EF4-FFF2-40B4-BE49-F238E27FC236}">
                <a16:creationId xmlns:a16="http://schemas.microsoft.com/office/drawing/2014/main" id="{54F1B4AC-DB2A-A3BA-DED5-560AFF640D5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5303" y="2104508"/>
            <a:ext cx="609600" cy="609600"/>
          </a:xfrm>
          <a:prstGeom prst="rect">
            <a:avLst/>
          </a:prstGeom>
        </p:spPr>
      </p:pic>
      <p:pic>
        <p:nvPicPr>
          <p:cNvPr id="6" name="Andrew2">
            <a:hlinkClick r:id="" action="ppaction://media"/>
            <a:extLst>
              <a:ext uri="{FF2B5EF4-FFF2-40B4-BE49-F238E27FC236}">
                <a16:creationId xmlns:a16="http://schemas.microsoft.com/office/drawing/2014/main" id="{4FC641A8-0859-BE96-03AA-A46EF1D4697E}"/>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635303" y="3590649"/>
            <a:ext cx="609600" cy="609600"/>
          </a:xfrm>
          <a:prstGeom prst="rect">
            <a:avLst/>
          </a:prstGeom>
        </p:spPr>
      </p:pic>
    </p:spTree>
    <p:extLst>
      <p:ext uri="{BB962C8B-B14F-4D97-AF65-F5344CB8AC3E}">
        <p14:creationId xmlns:p14="http://schemas.microsoft.com/office/powerpoint/2010/main" val="259428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7800" fill="hold"/>
                                        <p:tgtEl>
                                          <p:spTgt spid="5"/>
                                        </p:tgtEl>
                                      </p:cBhvr>
                                    </p:cmd>
                                  </p:childTnLst>
                                </p:cTn>
                              </p:par>
                            </p:childTnLst>
                          </p:cTn>
                        </p:par>
                        <p:par>
                          <p:cTn id="11" fill="hold">
                            <p:stCondLst>
                              <p:cond delay="83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8800"/>
                            </p:stCondLst>
                            <p:childTnLst>
                              <p:par>
                                <p:cTn id="16" presetID="1" presetClass="mediacall" presetSubtype="0" fill="hold" nodeType="afterEffect">
                                  <p:stCondLst>
                                    <p:cond delay="0"/>
                                  </p:stCondLst>
                                  <p:childTnLst>
                                    <p:cmd type="call" cmd="playFrom(0.0)">
                                      <p:cBhvr>
                                        <p:cTn id="17" dur="95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audio>
              <p:cMediaNode vol="80000">
                <p:cTn id="19" fill="hold" display="0">
                  <p:stCondLst>
                    <p:cond delay="indefinite"/>
                  </p:stCondLst>
                  <p:endCondLst>
                    <p:cond evt="onStopAudio" delay="0">
                      <p:tgtEl>
                        <p:sldTgt/>
                      </p:tgtEl>
                    </p:cond>
                  </p:endCondLst>
                </p:cTn>
                <p:tgtEl>
                  <p:spTgt spid="6"/>
                </p:tgtEl>
              </p:cMediaNode>
            </p:audio>
          </p:childTnLst>
        </p:cTn>
      </p:par>
    </p:tnLst>
    <p:bldLst>
      <p:bldP spid="4" grpId="0" build="p"/>
      <p:bldP spid="3" grpId="0" build="p"/>
    </p:bldLst>
  </p:timing>
</p:sld>
</file>

<file path=ppt/theme/theme1.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5519</TotalTime>
  <Words>1296</Words>
  <Application>Microsoft Office PowerPoint</Application>
  <PresentationFormat>Widescreen</PresentationFormat>
  <Paragraphs>64</Paragraphs>
  <Slides>15</Slides>
  <Notes>0</Notes>
  <HiddenSlides>0</HiddenSlides>
  <MMClips>32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 Display</vt:lpstr>
      <vt:lpstr>Calibri</vt:lpstr>
      <vt:lpstr>Calibri Light</vt:lpstr>
      <vt:lpstr>Century Gothic</vt:lpstr>
      <vt:lpstr>Corbel</vt:lpstr>
      <vt:lpstr>Wingdings 2</vt:lpstr>
      <vt:lpstr>Frame</vt:lpstr>
      <vt:lpstr>Unto What Were You Ordained</vt:lpstr>
      <vt:lpstr>Scriptural Foundation of the Office of Deacon</vt:lpstr>
      <vt:lpstr>Scriptural Foundation of the Office of Deacon</vt:lpstr>
      <vt:lpstr>Scriptural Foundation of the Office of Deacon</vt:lpstr>
      <vt:lpstr>Scriptural Foundation of the Office of Deacon</vt:lpstr>
      <vt:lpstr>Scriptural Foundation of the Office of Deacon</vt:lpstr>
      <vt:lpstr>Scriptural Foundation of the Office of Deacon</vt:lpstr>
      <vt:lpstr>Scriptural Foundation of the Office of Deacon</vt:lpstr>
      <vt:lpstr>Scriptural Foundation of the Office of Deacon</vt:lpstr>
      <vt:lpstr>Scriptural Foundation of the Office of Deacon</vt:lpstr>
      <vt:lpstr>Scriptural Foundation of the Office of Deacon</vt:lpstr>
      <vt:lpstr>Scriptural Foundation of the Office of Deacon</vt:lpstr>
      <vt:lpstr>Scriptural Foundation of the Office of Deacon</vt:lpstr>
      <vt:lpstr>Scriptural Foundation of the Office of Deacon</vt:lpstr>
      <vt:lpstr>Scriptural Foundation of the Office of Deacon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Priesthood Education</dc:title>
  <dc:creator>Todd Yaney</dc:creator>
  <cp:lastModifiedBy>William Horn</cp:lastModifiedBy>
  <cp:revision>199</cp:revision>
  <dcterms:created xsi:type="dcterms:W3CDTF">2023-01-16T18:46:13Z</dcterms:created>
  <dcterms:modified xsi:type="dcterms:W3CDTF">2024-04-03T23:16:39Z</dcterms:modified>
</cp:coreProperties>
</file>